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9" r:id="rId2"/>
    <p:sldId id="265" r:id="rId3"/>
    <p:sldId id="261" r:id="rId4"/>
    <p:sldId id="260" r:id="rId5"/>
    <p:sldId id="263" r:id="rId6"/>
    <p:sldId id="264" r:id="rId7"/>
    <p:sldId id="267" r:id="rId8"/>
    <p:sldId id="262" r:id="rId9"/>
    <p:sldId id="256" r:id="rId10"/>
    <p:sldId id="258" r:id="rId11"/>
    <p:sldId id="268" r:id="rId12"/>
    <p:sldId id="257" r:id="rId13"/>
    <p:sldId id="266" r:id="rId14"/>
  </p:sldIdLst>
  <p:sldSz cx="73152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01"/>
    <p:restoredTop sz="96197"/>
  </p:normalViewPr>
  <p:slideViewPr>
    <p:cSldViewPr snapToGrid="0">
      <p:cViewPr>
        <p:scale>
          <a:sx n="100" d="100"/>
          <a:sy n="100" d="100"/>
        </p:scale>
        <p:origin x="1560" y="-10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C68C08-C9BD-0844-80A0-E0DB28B05FD4}" type="datetimeFigureOut">
              <a:rPr lang="en-US" smtClean="0"/>
              <a:t>1/19/23</a:t>
            </a:fld>
            <a:endParaRPr lang="en-US"/>
          </a:p>
        </p:txBody>
      </p:sp>
      <p:sp>
        <p:nvSpPr>
          <p:cNvPr id="4" name="Slide Image Placeholder 3"/>
          <p:cNvSpPr>
            <a:spLocks noGrp="1" noRot="1" noChangeAspect="1"/>
          </p:cNvSpPr>
          <p:nvPr>
            <p:ph type="sldImg" idx="2"/>
          </p:nvPr>
        </p:nvSpPr>
        <p:spPr>
          <a:xfrm>
            <a:off x="2306638" y="1143000"/>
            <a:ext cx="22447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17F3D0-FAE3-2045-96E2-AB2BE24645D5}" type="slidenum">
              <a:rPr lang="en-US" smtClean="0"/>
              <a:t>‹#›</a:t>
            </a:fld>
            <a:endParaRPr lang="en-US"/>
          </a:p>
        </p:txBody>
      </p:sp>
    </p:spTree>
    <p:extLst>
      <p:ext uri="{BB962C8B-B14F-4D97-AF65-F5344CB8AC3E}">
        <p14:creationId xmlns:p14="http://schemas.microsoft.com/office/powerpoint/2010/main" val="2121926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Arrows branching from record IMU data and record GPS data make it look like “either or” instead of “and”. At the end bracket from “send processed data to server”, add arrows on each line connecting it back to “wait for start of recording window”</a:t>
            </a:r>
          </a:p>
        </p:txBody>
      </p:sp>
      <p:sp>
        <p:nvSpPr>
          <p:cNvPr id="4" name="Slide Number Placeholder 3"/>
          <p:cNvSpPr>
            <a:spLocks noGrp="1"/>
          </p:cNvSpPr>
          <p:nvPr>
            <p:ph type="sldNum" sz="quarter" idx="5"/>
          </p:nvPr>
        </p:nvSpPr>
        <p:spPr/>
        <p:txBody>
          <a:bodyPr/>
          <a:lstStyle/>
          <a:p>
            <a:fld id="{7117F3D0-FAE3-2045-96E2-AB2BE24645D5}" type="slidenum">
              <a:rPr lang="en-US" smtClean="0"/>
              <a:t>4</a:t>
            </a:fld>
            <a:endParaRPr lang="en-US"/>
          </a:p>
        </p:txBody>
      </p:sp>
    </p:spTree>
    <p:extLst>
      <p:ext uri="{BB962C8B-B14F-4D97-AF65-F5344CB8AC3E}">
        <p14:creationId xmlns:p14="http://schemas.microsoft.com/office/powerpoint/2010/main" val="37312132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Increase size of label for color bar and make units more clear</a:t>
            </a:r>
          </a:p>
        </p:txBody>
      </p:sp>
      <p:sp>
        <p:nvSpPr>
          <p:cNvPr id="4" name="Slide Number Placeholder 3"/>
          <p:cNvSpPr>
            <a:spLocks noGrp="1"/>
          </p:cNvSpPr>
          <p:nvPr>
            <p:ph type="sldNum" sz="quarter" idx="5"/>
          </p:nvPr>
        </p:nvSpPr>
        <p:spPr/>
        <p:txBody>
          <a:bodyPr/>
          <a:lstStyle/>
          <a:p>
            <a:fld id="{7117F3D0-FAE3-2045-96E2-AB2BE24645D5}" type="slidenum">
              <a:rPr lang="en-US" smtClean="0"/>
              <a:t>5</a:t>
            </a:fld>
            <a:endParaRPr lang="en-US"/>
          </a:p>
        </p:txBody>
      </p:sp>
    </p:spTree>
    <p:extLst>
      <p:ext uri="{BB962C8B-B14F-4D97-AF65-F5344CB8AC3E}">
        <p14:creationId xmlns:p14="http://schemas.microsoft.com/office/powerpoint/2010/main" val="15131344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17F3D0-FAE3-2045-96E2-AB2BE24645D5}" type="slidenum">
              <a:rPr lang="en-US" smtClean="0"/>
              <a:t>8</a:t>
            </a:fld>
            <a:endParaRPr lang="en-US"/>
          </a:p>
        </p:txBody>
      </p:sp>
    </p:spTree>
    <p:extLst>
      <p:ext uri="{BB962C8B-B14F-4D97-AF65-F5344CB8AC3E}">
        <p14:creationId xmlns:p14="http://schemas.microsoft.com/office/powerpoint/2010/main" val="114009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Move to after the figures on the next page</a:t>
            </a:r>
          </a:p>
        </p:txBody>
      </p:sp>
      <p:sp>
        <p:nvSpPr>
          <p:cNvPr id="4" name="Slide Number Placeholder 3"/>
          <p:cNvSpPr>
            <a:spLocks noGrp="1"/>
          </p:cNvSpPr>
          <p:nvPr>
            <p:ph type="sldNum" sz="quarter" idx="5"/>
          </p:nvPr>
        </p:nvSpPr>
        <p:spPr/>
        <p:txBody>
          <a:bodyPr/>
          <a:lstStyle/>
          <a:p>
            <a:fld id="{7117F3D0-FAE3-2045-96E2-AB2BE24645D5}" type="slidenum">
              <a:rPr lang="en-US" smtClean="0"/>
              <a:t>9</a:t>
            </a:fld>
            <a:endParaRPr lang="en-US"/>
          </a:p>
        </p:txBody>
      </p:sp>
    </p:spTree>
    <p:extLst>
      <p:ext uri="{BB962C8B-B14F-4D97-AF65-F5344CB8AC3E}">
        <p14:creationId xmlns:p14="http://schemas.microsoft.com/office/powerpoint/2010/main" val="10298877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it clear you are talking about bathymetry with the 4-5 meters title. I assumed wave height. </a:t>
            </a:r>
          </a:p>
        </p:txBody>
      </p:sp>
      <p:sp>
        <p:nvSpPr>
          <p:cNvPr id="4" name="Slide Number Placeholder 3"/>
          <p:cNvSpPr>
            <a:spLocks noGrp="1"/>
          </p:cNvSpPr>
          <p:nvPr>
            <p:ph type="sldNum" sz="quarter" idx="5"/>
          </p:nvPr>
        </p:nvSpPr>
        <p:spPr/>
        <p:txBody>
          <a:bodyPr/>
          <a:lstStyle/>
          <a:p>
            <a:fld id="{7117F3D0-FAE3-2045-96E2-AB2BE24645D5}" type="slidenum">
              <a:rPr lang="en-US" smtClean="0"/>
              <a:t>10</a:t>
            </a:fld>
            <a:endParaRPr lang="en-US"/>
          </a:p>
        </p:txBody>
      </p:sp>
    </p:spTree>
    <p:extLst>
      <p:ext uri="{BB962C8B-B14F-4D97-AF65-F5344CB8AC3E}">
        <p14:creationId xmlns:p14="http://schemas.microsoft.com/office/powerpoint/2010/main" val="2888501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17F3D0-FAE3-2045-96E2-AB2BE24645D5}" type="slidenum">
              <a:rPr lang="en-US" smtClean="0"/>
              <a:t>12</a:t>
            </a:fld>
            <a:endParaRPr lang="en-US"/>
          </a:p>
        </p:txBody>
      </p:sp>
    </p:spTree>
    <p:extLst>
      <p:ext uri="{BB962C8B-B14F-4D97-AF65-F5344CB8AC3E}">
        <p14:creationId xmlns:p14="http://schemas.microsoft.com/office/powerpoint/2010/main" val="2972287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8640" y="1646133"/>
            <a:ext cx="6217920" cy="3501813"/>
          </a:xfrm>
        </p:spPr>
        <p:txBody>
          <a:bodyPr anchor="b"/>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914400" y="5282989"/>
            <a:ext cx="5486400" cy="2428451"/>
          </a:xfrm>
        </p:spPr>
        <p:txBody>
          <a:bodyPr/>
          <a:lstStyle>
            <a:lvl1pPr marL="0" indent="0" algn="ctr">
              <a:buNone/>
              <a:defRPr sz="1920"/>
            </a:lvl1pPr>
            <a:lvl2pPr marL="365760" indent="0" algn="ctr">
              <a:buNone/>
              <a:defRPr sz="1600"/>
            </a:lvl2pPr>
            <a:lvl3pPr marL="731520" indent="0" algn="ctr">
              <a:buNone/>
              <a:defRPr sz="1440"/>
            </a:lvl3pPr>
            <a:lvl4pPr marL="1097280" indent="0" algn="ctr">
              <a:buNone/>
              <a:defRPr sz="1280"/>
            </a:lvl4pPr>
            <a:lvl5pPr marL="1463040" indent="0" algn="ctr">
              <a:buNone/>
              <a:defRPr sz="1280"/>
            </a:lvl5pPr>
            <a:lvl6pPr marL="1828800" indent="0" algn="ctr">
              <a:buNone/>
              <a:defRPr sz="1280"/>
            </a:lvl6pPr>
            <a:lvl7pPr marL="2194560" indent="0" algn="ctr">
              <a:buNone/>
              <a:defRPr sz="1280"/>
            </a:lvl7pPr>
            <a:lvl8pPr marL="2560320" indent="0" algn="ctr">
              <a:buNone/>
              <a:defRPr sz="1280"/>
            </a:lvl8pPr>
            <a:lvl9pPr marL="2926080" indent="0" algn="ctr">
              <a:buNone/>
              <a:defRPr sz="12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A3CC86E-B1F3-834B-9C5A-06BF18ABEF19}"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FC44C8-A1D8-5540-A07E-0D57C886723D}" type="slidenum">
              <a:rPr lang="en-US" smtClean="0"/>
              <a:t>‹#›</a:t>
            </a:fld>
            <a:endParaRPr lang="en-US"/>
          </a:p>
        </p:txBody>
      </p:sp>
    </p:spTree>
    <p:extLst>
      <p:ext uri="{BB962C8B-B14F-4D97-AF65-F5344CB8AC3E}">
        <p14:creationId xmlns:p14="http://schemas.microsoft.com/office/powerpoint/2010/main" val="4232055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3CC86E-B1F3-834B-9C5A-06BF18ABEF19}"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FC44C8-A1D8-5540-A07E-0D57C886723D}" type="slidenum">
              <a:rPr lang="en-US" smtClean="0"/>
              <a:t>‹#›</a:t>
            </a:fld>
            <a:endParaRPr lang="en-US"/>
          </a:p>
        </p:txBody>
      </p:sp>
    </p:spTree>
    <p:extLst>
      <p:ext uri="{BB962C8B-B14F-4D97-AF65-F5344CB8AC3E}">
        <p14:creationId xmlns:p14="http://schemas.microsoft.com/office/powerpoint/2010/main" val="16273429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234940" y="535517"/>
            <a:ext cx="1577340"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02920" y="535517"/>
            <a:ext cx="4640580" cy="85240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3CC86E-B1F3-834B-9C5A-06BF18ABEF19}"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FC44C8-A1D8-5540-A07E-0D57C886723D}" type="slidenum">
              <a:rPr lang="en-US" smtClean="0"/>
              <a:t>‹#›</a:t>
            </a:fld>
            <a:endParaRPr lang="en-US"/>
          </a:p>
        </p:txBody>
      </p:sp>
    </p:spTree>
    <p:extLst>
      <p:ext uri="{BB962C8B-B14F-4D97-AF65-F5344CB8AC3E}">
        <p14:creationId xmlns:p14="http://schemas.microsoft.com/office/powerpoint/2010/main" val="4202201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3CC86E-B1F3-834B-9C5A-06BF18ABEF19}"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FC44C8-A1D8-5540-A07E-0D57C886723D}" type="slidenum">
              <a:rPr lang="en-US" smtClean="0"/>
              <a:t>‹#›</a:t>
            </a:fld>
            <a:endParaRPr lang="en-US"/>
          </a:p>
        </p:txBody>
      </p:sp>
    </p:spTree>
    <p:extLst>
      <p:ext uri="{BB962C8B-B14F-4D97-AF65-F5344CB8AC3E}">
        <p14:creationId xmlns:p14="http://schemas.microsoft.com/office/powerpoint/2010/main" val="13495239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99110" y="2507618"/>
            <a:ext cx="6309360" cy="4184014"/>
          </a:xfrm>
        </p:spPr>
        <p:txBody>
          <a:bodyPr anchor="b"/>
          <a:lstStyle>
            <a:lvl1pPr>
              <a:defRPr sz="4800"/>
            </a:lvl1pPr>
          </a:lstStyle>
          <a:p>
            <a:r>
              <a:rPr lang="en-US"/>
              <a:t>Click to edit Master title style</a:t>
            </a:r>
            <a:endParaRPr lang="en-US" dirty="0"/>
          </a:p>
        </p:txBody>
      </p:sp>
      <p:sp>
        <p:nvSpPr>
          <p:cNvPr id="3" name="Text Placeholder 2"/>
          <p:cNvSpPr>
            <a:spLocks noGrp="1"/>
          </p:cNvSpPr>
          <p:nvPr>
            <p:ph type="body" idx="1"/>
          </p:nvPr>
        </p:nvSpPr>
        <p:spPr>
          <a:xfrm>
            <a:off x="499110" y="6731215"/>
            <a:ext cx="6309360" cy="2200274"/>
          </a:xfrm>
        </p:spPr>
        <p:txBody>
          <a:bodyPr/>
          <a:lstStyle>
            <a:lvl1pPr marL="0" indent="0">
              <a:buNone/>
              <a:defRPr sz="1920">
                <a:solidFill>
                  <a:schemeClr val="tx1"/>
                </a:solidFill>
              </a:defRPr>
            </a:lvl1pPr>
            <a:lvl2pPr marL="365760" indent="0">
              <a:buNone/>
              <a:defRPr sz="1600">
                <a:solidFill>
                  <a:schemeClr val="tx1">
                    <a:tint val="75000"/>
                  </a:schemeClr>
                </a:solidFill>
              </a:defRPr>
            </a:lvl2pPr>
            <a:lvl3pPr marL="731520" indent="0">
              <a:buNone/>
              <a:defRPr sz="1440">
                <a:solidFill>
                  <a:schemeClr val="tx1">
                    <a:tint val="75000"/>
                  </a:schemeClr>
                </a:solidFill>
              </a:defRPr>
            </a:lvl3pPr>
            <a:lvl4pPr marL="1097280" indent="0">
              <a:buNone/>
              <a:defRPr sz="1280">
                <a:solidFill>
                  <a:schemeClr val="tx1">
                    <a:tint val="75000"/>
                  </a:schemeClr>
                </a:solidFill>
              </a:defRPr>
            </a:lvl4pPr>
            <a:lvl5pPr marL="1463040" indent="0">
              <a:buNone/>
              <a:defRPr sz="1280">
                <a:solidFill>
                  <a:schemeClr val="tx1">
                    <a:tint val="75000"/>
                  </a:schemeClr>
                </a:solidFill>
              </a:defRPr>
            </a:lvl5pPr>
            <a:lvl6pPr marL="1828800" indent="0">
              <a:buNone/>
              <a:defRPr sz="1280">
                <a:solidFill>
                  <a:schemeClr val="tx1">
                    <a:tint val="75000"/>
                  </a:schemeClr>
                </a:solidFill>
              </a:defRPr>
            </a:lvl6pPr>
            <a:lvl7pPr marL="2194560" indent="0">
              <a:buNone/>
              <a:defRPr sz="1280">
                <a:solidFill>
                  <a:schemeClr val="tx1">
                    <a:tint val="75000"/>
                  </a:schemeClr>
                </a:solidFill>
              </a:defRPr>
            </a:lvl7pPr>
            <a:lvl8pPr marL="2560320" indent="0">
              <a:buNone/>
              <a:defRPr sz="1280">
                <a:solidFill>
                  <a:schemeClr val="tx1">
                    <a:tint val="75000"/>
                  </a:schemeClr>
                </a:solidFill>
              </a:defRPr>
            </a:lvl8pPr>
            <a:lvl9pPr marL="2926080" indent="0">
              <a:buNone/>
              <a:defRPr sz="12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3CC86E-B1F3-834B-9C5A-06BF18ABEF19}"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FC44C8-A1D8-5540-A07E-0D57C886723D}" type="slidenum">
              <a:rPr lang="en-US" smtClean="0"/>
              <a:t>‹#›</a:t>
            </a:fld>
            <a:endParaRPr lang="en-US"/>
          </a:p>
        </p:txBody>
      </p:sp>
    </p:spTree>
    <p:extLst>
      <p:ext uri="{BB962C8B-B14F-4D97-AF65-F5344CB8AC3E}">
        <p14:creationId xmlns:p14="http://schemas.microsoft.com/office/powerpoint/2010/main" val="35105764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02920" y="2677584"/>
            <a:ext cx="310896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703320" y="2677584"/>
            <a:ext cx="310896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A3CC86E-B1F3-834B-9C5A-06BF18ABEF19}"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FC44C8-A1D8-5540-A07E-0D57C886723D}" type="slidenum">
              <a:rPr lang="en-US" smtClean="0"/>
              <a:t>‹#›</a:t>
            </a:fld>
            <a:endParaRPr lang="en-US"/>
          </a:p>
        </p:txBody>
      </p:sp>
    </p:spTree>
    <p:extLst>
      <p:ext uri="{BB962C8B-B14F-4D97-AF65-F5344CB8AC3E}">
        <p14:creationId xmlns:p14="http://schemas.microsoft.com/office/powerpoint/2010/main" val="1097452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3873" y="535519"/>
            <a:ext cx="6309360"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503874" y="2465706"/>
            <a:ext cx="3094672" cy="1208404"/>
          </a:xfrm>
        </p:spPr>
        <p:txBody>
          <a:bodyPr anchor="b"/>
          <a:lstStyle>
            <a:lvl1pPr marL="0" indent="0">
              <a:buNone/>
              <a:defRPr sz="1920" b="1"/>
            </a:lvl1pPr>
            <a:lvl2pPr marL="365760" indent="0">
              <a:buNone/>
              <a:defRPr sz="1600" b="1"/>
            </a:lvl2pPr>
            <a:lvl3pPr marL="731520" indent="0">
              <a:buNone/>
              <a:defRPr sz="1440" b="1"/>
            </a:lvl3pPr>
            <a:lvl4pPr marL="1097280" indent="0">
              <a:buNone/>
              <a:defRPr sz="1280" b="1"/>
            </a:lvl4pPr>
            <a:lvl5pPr marL="1463040" indent="0">
              <a:buNone/>
              <a:defRPr sz="1280" b="1"/>
            </a:lvl5pPr>
            <a:lvl6pPr marL="1828800" indent="0">
              <a:buNone/>
              <a:defRPr sz="1280" b="1"/>
            </a:lvl6pPr>
            <a:lvl7pPr marL="2194560" indent="0">
              <a:buNone/>
              <a:defRPr sz="1280" b="1"/>
            </a:lvl7pPr>
            <a:lvl8pPr marL="2560320" indent="0">
              <a:buNone/>
              <a:defRPr sz="1280" b="1"/>
            </a:lvl8pPr>
            <a:lvl9pPr marL="2926080" indent="0">
              <a:buNone/>
              <a:defRPr sz="1280" b="1"/>
            </a:lvl9pPr>
          </a:lstStyle>
          <a:p>
            <a:pPr lvl="0"/>
            <a:r>
              <a:rPr lang="en-US"/>
              <a:t>Click to edit Master text styles</a:t>
            </a:r>
          </a:p>
        </p:txBody>
      </p:sp>
      <p:sp>
        <p:nvSpPr>
          <p:cNvPr id="4" name="Content Placeholder 3"/>
          <p:cNvSpPr>
            <a:spLocks noGrp="1"/>
          </p:cNvSpPr>
          <p:nvPr>
            <p:ph sz="half" idx="2"/>
          </p:nvPr>
        </p:nvSpPr>
        <p:spPr>
          <a:xfrm>
            <a:off x="503874" y="3674110"/>
            <a:ext cx="3094672"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703320" y="2465706"/>
            <a:ext cx="3109913" cy="1208404"/>
          </a:xfrm>
        </p:spPr>
        <p:txBody>
          <a:bodyPr anchor="b"/>
          <a:lstStyle>
            <a:lvl1pPr marL="0" indent="0">
              <a:buNone/>
              <a:defRPr sz="1920" b="1"/>
            </a:lvl1pPr>
            <a:lvl2pPr marL="365760" indent="0">
              <a:buNone/>
              <a:defRPr sz="1600" b="1"/>
            </a:lvl2pPr>
            <a:lvl3pPr marL="731520" indent="0">
              <a:buNone/>
              <a:defRPr sz="1440" b="1"/>
            </a:lvl3pPr>
            <a:lvl4pPr marL="1097280" indent="0">
              <a:buNone/>
              <a:defRPr sz="1280" b="1"/>
            </a:lvl4pPr>
            <a:lvl5pPr marL="1463040" indent="0">
              <a:buNone/>
              <a:defRPr sz="1280" b="1"/>
            </a:lvl5pPr>
            <a:lvl6pPr marL="1828800" indent="0">
              <a:buNone/>
              <a:defRPr sz="1280" b="1"/>
            </a:lvl6pPr>
            <a:lvl7pPr marL="2194560" indent="0">
              <a:buNone/>
              <a:defRPr sz="1280" b="1"/>
            </a:lvl7pPr>
            <a:lvl8pPr marL="2560320" indent="0">
              <a:buNone/>
              <a:defRPr sz="1280" b="1"/>
            </a:lvl8pPr>
            <a:lvl9pPr marL="2926080" indent="0">
              <a:buNone/>
              <a:defRPr sz="1280" b="1"/>
            </a:lvl9pPr>
          </a:lstStyle>
          <a:p>
            <a:pPr lvl="0"/>
            <a:r>
              <a:rPr lang="en-US"/>
              <a:t>Click to edit Master text styles</a:t>
            </a:r>
          </a:p>
        </p:txBody>
      </p:sp>
      <p:sp>
        <p:nvSpPr>
          <p:cNvPr id="6" name="Content Placeholder 5"/>
          <p:cNvSpPr>
            <a:spLocks noGrp="1"/>
          </p:cNvSpPr>
          <p:nvPr>
            <p:ph sz="quarter" idx="4"/>
          </p:nvPr>
        </p:nvSpPr>
        <p:spPr>
          <a:xfrm>
            <a:off x="3703320" y="3674110"/>
            <a:ext cx="3109913"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A3CC86E-B1F3-834B-9C5A-06BF18ABEF19}" type="datetimeFigureOut">
              <a:rPr lang="en-US" smtClean="0"/>
              <a:t>1/19/23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FC44C8-A1D8-5540-A07E-0D57C886723D}" type="slidenum">
              <a:rPr lang="en-US" smtClean="0"/>
              <a:t>‹#›</a:t>
            </a:fld>
            <a:endParaRPr lang="en-US"/>
          </a:p>
        </p:txBody>
      </p:sp>
    </p:spTree>
    <p:extLst>
      <p:ext uri="{BB962C8B-B14F-4D97-AF65-F5344CB8AC3E}">
        <p14:creationId xmlns:p14="http://schemas.microsoft.com/office/powerpoint/2010/main" val="5698904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A3CC86E-B1F3-834B-9C5A-06BF18ABEF19}" type="datetimeFigureOut">
              <a:rPr lang="en-US" smtClean="0"/>
              <a:t>1/19/23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FC44C8-A1D8-5540-A07E-0D57C886723D}" type="slidenum">
              <a:rPr lang="en-US" smtClean="0"/>
              <a:t>‹#›</a:t>
            </a:fld>
            <a:endParaRPr lang="en-US"/>
          </a:p>
        </p:txBody>
      </p:sp>
    </p:spTree>
    <p:extLst>
      <p:ext uri="{BB962C8B-B14F-4D97-AF65-F5344CB8AC3E}">
        <p14:creationId xmlns:p14="http://schemas.microsoft.com/office/powerpoint/2010/main" val="312136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3CC86E-B1F3-834B-9C5A-06BF18ABEF19}" type="datetimeFigureOut">
              <a:rPr lang="en-US" smtClean="0"/>
              <a:t>1/19/23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FC44C8-A1D8-5540-A07E-0D57C886723D}" type="slidenum">
              <a:rPr lang="en-US" smtClean="0"/>
              <a:t>‹#›</a:t>
            </a:fld>
            <a:endParaRPr lang="en-US"/>
          </a:p>
        </p:txBody>
      </p:sp>
    </p:spTree>
    <p:extLst>
      <p:ext uri="{BB962C8B-B14F-4D97-AF65-F5344CB8AC3E}">
        <p14:creationId xmlns:p14="http://schemas.microsoft.com/office/powerpoint/2010/main" val="1011868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3873" y="670560"/>
            <a:ext cx="2359342" cy="2346960"/>
          </a:xfrm>
        </p:spPr>
        <p:txBody>
          <a:bodyPr anchor="b"/>
          <a:lstStyle>
            <a:lvl1pPr>
              <a:defRPr sz="2560"/>
            </a:lvl1pPr>
          </a:lstStyle>
          <a:p>
            <a:r>
              <a:rPr lang="en-US"/>
              <a:t>Click to edit Master title style</a:t>
            </a:r>
            <a:endParaRPr lang="en-US" dirty="0"/>
          </a:p>
        </p:txBody>
      </p:sp>
      <p:sp>
        <p:nvSpPr>
          <p:cNvPr id="3" name="Content Placeholder 2"/>
          <p:cNvSpPr>
            <a:spLocks noGrp="1"/>
          </p:cNvSpPr>
          <p:nvPr>
            <p:ph idx="1"/>
          </p:nvPr>
        </p:nvSpPr>
        <p:spPr>
          <a:xfrm>
            <a:off x="3109913" y="1448226"/>
            <a:ext cx="3703320" cy="7147983"/>
          </a:xfrm>
        </p:spPr>
        <p:txBody>
          <a:bodyPr/>
          <a:lstStyle>
            <a:lvl1pPr>
              <a:defRPr sz="2560"/>
            </a:lvl1pPr>
            <a:lvl2pPr>
              <a:defRPr sz="2240"/>
            </a:lvl2pPr>
            <a:lvl3pPr>
              <a:defRPr sz="192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03873" y="3017520"/>
            <a:ext cx="2359342" cy="5590329"/>
          </a:xfrm>
        </p:spPr>
        <p:txBody>
          <a:bodyPr/>
          <a:lstStyle>
            <a:lvl1pPr marL="0" indent="0">
              <a:buNone/>
              <a:defRPr sz="1280"/>
            </a:lvl1pPr>
            <a:lvl2pPr marL="365760" indent="0">
              <a:buNone/>
              <a:defRPr sz="1120"/>
            </a:lvl2pPr>
            <a:lvl3pPr marL="731520" indent="0">
              <a:buNone/>
              <a:defRPr sz="960"/>
            </a:lvl3pPr>
            <a:lvl4pPr marL="1097280" indent="0">
              <a:buNone/>
              <a:defRPr sz="800"/>
            </a:lvl4pPr>
            <a:lvl5pPr marL="1463040" indent="0">
              <a:buNone/>
              <a:defRPr sz="800"/>
            </a:lvl5pPr>
            <a:lvl6pPr marL="1828800" indent="0">
              <a:buNone/>
              <a:defRPr sz="800"/>
            </a:lvl6pPr>
            <a:lvl7pPr marL="2194560" indent="0">
              <a:buNone/>
              <a:defRPr sz="800"/>
            </a:lvl7pPr>
            <a:lvl8pPr marL="2560320" indent="0">
              <a:buNone/>
              <a:defRPr sz="800"/>
            </a:lvl8pPr>
            <a:lvl9pPr marL="2926080" indent="0">
              <a:buNone/>
              <a:defRPr sz="800"/>
            </a:lvl9pPr>
          </a:lstStyle>
          <a:p>
            <a:pPr lvl="0"/>
            <a:r>
              <a:rPr lang="en-US"/>
              <a:t>Click to edit Master text styles</a:t>
            </a:r>
          </a:p>
        </p:txBody>
      </p:sp>
      <p:sp>
        <p:nvSpPr>
          <p:cNvPr id="5" name="Date Placeholder 4"/>
          <p:cNvSpPr>
            <a:spLocks noGrp="1"/>
          </p:cNvSpPr>
          <p:nvPr>
            <p:ph type="dt" sz="half" idx="10"/>
          </p:nvPr>
        </p:nvSpPr>
        <p:spPr/>
        <p:txBody>
          <a:bodyPr/>
          <a:lstStyle/>
          <a:p>
            <a:fld id="{AA3CC86E-B1F3-834B-9C5A-06BF18ABEF19}"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FC44C8-A1D8-5540-A07E-0D57C886723D}" type="slidenum">
              <a:rPr lang="en-US" smtClean="0"/>
              <a:t>‹#›</a:t>
            </a:fld>
            <a:endParaRPr lang="en-US"/>
          </a:p>
        </p:txBody>
      </p:sp>
    </p:spTree>
    <p:extLst>
      <p:ext uri="{BB962C8B-B14F-4D97-AF65-F5344CB8AC3E}">
        <p14:creationId xmlns:p14="http://schemas.microsoft.com/office/powerpoint/2010/main" val="3121854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3873" y="670560"/>
            <a:ext cx="2359342" cy="2346960"/>
          </a:xfrm>
        </p:spPr>
        <p:txBody>
          <a:bodyPr anchor="b"/>
          <a:lstStyle>
            <a:lvl1pPr>
              <a:defRPr sz="2560"/>
            </a:lvl1pPr>
          </a:lstStyle>
          <a:p>
            <a:r>
              <a:rPr lang="en-US"/>
              <a:t>Click to edit Master title style</a:t>
            </a:r>
            <a:endParaRPr lang="en-US" dirty="0"/>
          </a:p>
        </p:txBody>
      </p:sp>
      <p:sp>
        <p:nvSpPr>
          <p:cNvPr id="3" name="Picture Placeholder 2"/>
          <p:cNvSpPr>
            <a:spLocks noGrp="1" noChangeAspect="1"/>
          </p:cNvSpPr>
          <p:nvPr>
            <p:ph type="pic" idx="1"/>
          </p:nvPr>
        </p:nvSpPr>
        <p:spPr>
          <a:xfrm>
            <a:off x="3109913" y="1448226"/>
            <a:ext cx="3703320" cy="7147983"/>
          </a:xfrm>
        </p:spPr>
        <p:txBody>
          <a:bodyPr anchor="t"/>
          <a:lstStyle>
            <a:lvl1pPr marL="0" indent="0">
              <a:buNone/>
              <a:defRPr sz="2560"/>
            </a:lvl1pPr>
            <a:lvl2pPr marL="365760" indent="0">
              <a:buNone/>
              <a:defRPr sz="2240"/>
            </a:lvl2pPr>
            <a:lvl3pPr marL="731520" indent="0">
              <a:buNone/>
              <a:defRPr sz="1920"/>
            </a:lvl3pPr>
            <a:lvl4pPr marL="1097280" indent="0">
              <a:buNone/>
              <a:defRPr sz="1600"/>
            </a:lvl4pPr>
            <a:lvl5pPr marL="1463040" indent="0">
              <a:buNone/>
              <a:defRPr sz="1600"/>
            </a:lvl5pPr>
            <a:lvl6pPr marL="1828800" indent="0">
              <a:buNone/>
              <a:defRPr sz="1600"/>
            </a:lvl6pPr>
            <a:lvl7pPr marL="2194560" indent="0">
              <a:buNone/>
              <a:defRPr sz="1600"/>
            </a:lvl7pPr>
            <a:lvl8pPr marL="2560320" indent="0">
              <a:buNone/>
              <a:defRPr sz="1600"/>
            </a:lvl8pPr>
            <a:lvl9pPr marL="292608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03873" y="3017520"/>
            <a:ext cx="2359342" cy="5590329"/>
          </a:xfrm>
        </p:spPr>
        <p:txBody>
          <a:bodyPr/>
          <a:lstStyle>
            <a:lvl1pPr marL="0" indent="0">
              <a:buNone/>
              <a:defRPr sz="1280"/>
            </a:lvl1pPr>
            <a:lvl2pPr marL="365760" indent="0">
              <a:buNone/>
              <a:defRPr sz="1120"/>
            </a:lvl2pPr>
            <a:lvl3pPr marL="731520" indent="0">
              <a:buNone/>
              <a:defRPr sz="960"/>
            </a:lvl3pPr>
            <a:lvl4pPr marL="1097280" indent="0">
              <a:buNone/>
              <a:defRPr sz="800"/>
            </a:lvl4pPr>
            <a:lvl5pPr marL="1463040" indent="0">
              <a:buNone/>
              <a:defRPr sz="800"/>
            </a:lvl5pPr>
            <a:lvl6pPr marL="1828800" indent="0">
              <a:buNone/>
              <a:defRPr sz="800"/>
            </a:lvl6pPr>
            <a:lvl7pPr marL="2194560" indent="0">
              <a:buNone/>
              <a:defRPr sz="800"/>
            </a:lvl7pPr>
            <a:lvl8pPr marL="2560320" indent="0">
              <a:buNone/>
              <a:defRPr sz="800"/>
            </a:lvl8pPr>
            <a:lvl9pPr marL="2926080" indent="0">
              <a:buNone/>
              <a:defRPr sz="800"/>
            </a:lvl9pPr>
          </a:lstStyle>
          <a:p>
            <a:pPr lvl="0"/>
            <a:r>
              <a:rPr lang="en-US"/>
              <a:t>Click to edit Master text styles</a:t>
            </a:r>
          </a:p>
        </p:txBody>
      </p:sp>
      <p:sp>
        <p:nvSpPr>
          <p:cNvPr id="5" name="Date Placeholder 4"/>
          <p:cNvSpPr>
            <a:spLocks noGrp="1"/>
          </p:cNvSpPr>
          <p:nvPr>
            <p:ph type="dt" sz="half" idx="10"/>
          </p:nvPr>
        </p:nvSpPr>
        <p:spPr/>
        <p:txBody>
          <a:bodyPr/>
          <a:lstStyle/>
          <a:p>
            <a:fld id="{AA3CC86E-B1F3-834B-9C5A-06BF18ABEF19}"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FC44C8-A1D8-5540-A07E-0D57C886723D}" type="slidenum">
              <a:rPr lang="en-US" smtClean="0"/>
              <a:t>‹#›</a:t>
            </a:fld>
            <a:endParaRPr lang="en-US"/>
          </a:p>
        </p:txBody>
      </p:sp>
    </p:spTree>
    <p:extLst>
      <p:ext uri="{BB962C8B-B14F-4D97-AF65-F5344CB8AC3E}">
        <p14:creationId xmlns:p14="http://schemas.microsoft.com/office/powerpoint/2010/main" val="2154718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920" y="535519"/>
            <a:ext cx="6309360"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02920" y="2677584"/>
            <a:ext cx="6309360"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02920" y="9322649"/>
            <a:ext cx="1645920" cy="535517"/>
          </a:xfrm>
          <a:prstGeom prst="rect">
            <a:avLst/>
          </a:prstGeom>
        </p:spPr>
        <p:txBody>
          <a:bodyPr vert="horz" lIns="91440" tIns="45720" rIns="91440" bIns="45720" rtlCol="0" anchor="ctr"/>
          <a:lstStyle>
            <a:lvl1pPr algn="l">
              <a:defRPr sz="960">
                <a:solidFill>
                  <a:schemeClr val="tx1">
                    <a:tint val="75000"/>
                  </a:schemeClr>
                </a:solidFill>
              </a:defRPr>
            </a:lvl1pPr>
          </a:lstStyle>
          <a:p>
            <a:fld id="{AA3CC86E-B1F3-834B-9C5A-06BF18ABEF19}" type="datetimeFigureOut">
              <a:rPr lang="en-US" smtClean="0"/>
              <a:t>1/19/23</a:t>
            </a:fld>
            <a:endParaRPr lang="en-US"/>
          </a:p>
        </p:txBody>
      </p:sp>
      <p:sp>
        <p:nvSpPr>
          <p:cNvPr id="5" name="Footer Placeholder 4"/>
          <p:cNvSpPr>
            <a:spLocks noGrp="1"/>
          </p:cNvSpPr>
          <p:nvPr>
            <p:ph type="ftr" sz="quarter" idx="3"/>
          </p:nvPr>
        </p:nvSpPr>
        <p:spPr>
          <a:xfrm>
            <a:off x="2423160" y="9322649"/>
            <a:ext cx="2468880" cy="535517"/>
          </a:xfrm>
          <a:prstGeom prst="rect">
            <a:avLst/>
          </a:prstGeom>
        </p:spPr>
        <p:txBody>
          <a:bodyPr vert="horz" lIns="91440" tIns="45720" rIns="91440" bIns="45720" rtlCol="0" anchor="ctr"/>
          <a:lstStyle>
            <a:lvl1pPr algn="ctr">
              <a:defRPr sz="9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166360" y="9322649"/>
            <a:ext cx="1645920" cy="535517"/>
          </a:xfrm>
          <a:prstGeom prst="rect">
            <a:avLst/>
          </a:prstGeom>
        </p:spPr>
        <p:txBody>
          <a:bodyPr vert="horz" lIns="91440" tIns="45720" rIns="91440" bIns="45720" rtlCol="0" anchor="ctr"/>
          <a:lstStyle>
            <a:lvl1pPr algn="r">
              <a:defRPr sz="960">
                <a:solidFill>
                  <a:schemeClr val="tx1">
                    <a:tint val="75000"/>
                  </a:schemeClr>
                </a:solidFill>
              </a:defRPr>
            </a:lvl1pPr>
          </a:lstStyle>
          <a:p>
            <a:fld id="{19FC44C8-A1D8-5540-A07E-0D57C886723D}" type="slidenum">
              <a:rPr lang="en-US" smtClean="0"/>
              <a:t>‹#›</a:t>
            </a:fld>
            <a:endParaRPr lang="en-US"/>
          </a:p>
        </p:txBody>
      </p:sp>
    </p:spTree>
    <p:extLst>
      <p:ext uri="{BB962C8B-B14F-4D97-AF65-F5344CB8AC3E}">
        <p14:creationId xmlns:p14="http://schemas.microsoft.com/office/powerpoint/2010/main" val="40544070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31520" rtl="0" eaLnBrk="1" latinLnBrk="0" hangingPunct="1">
        <a:lnSpc>
          <a:spcPct val="90000"/>
        </a:lnSpc>
        <a:spcBef>
          <a:spcPct val="0"/>
        </a:spcBef>
        <a:buNone/>
        <a:defRPr sz="3520" kern="1200">
          <a:solidFill>
            <a:schemeClr val="tx1"/>
          </a:solidFill>
          <a:latin typeface="+mj-lt"/>
          <a:ea typeface="+mj-ea"/>
          <a:cs typeface="+mj-cs"/>
        </a:defRPr>
      </a:lvl1pPr>
    </p:titleStyle>
    <p:bodyStyle>
      <a:lvl1pPr marL="182880" indent="-182880" algn="l" defTabSz="731520" rtl="0" eaLnBrk="1" latinLnBrk="0" hangingPunct="1">
        <a:lnSpc>
          <a:spcPct val="90000"/>
        </a:lnSpc>
        <a:spcBef>
          <a:spcPts val="800"/>
        </a:spcBef>
        <a:buFont typeface="Arial" panose="020B0604020202020204" pitchFamily="34" charset="0"/>
        <a:buChar char="•"/>
        <a:defRPr sz="2240" kern="1200">
          <a:solidFill>
            <a:schemeClr val="tx1"/>
          </a:solidFill>
          <a:latin typeface="+mn-lt"/>
          <a:ea typeface="+mn-ea"/>
          <a:cs typeface="+mn-cs"/>
        </a:defRPr>
      </a:lvl1pPr>
      <a:lvl2pPr marL="548640" indent="-182880" algn="l" defTabSz="731520" rtl="0" eaLnBrk="1" latinLnBrk="0" hangingPunct="1">
        <a:lnSpc>
          <a:spcPct val="90000"/>
        </a:lnSpc>
        <a:spcBef>
          <a:spcPts val="400"/>
        </a:spcBef>
        <a:buFont typeface="Arial" panose="020B0604020202020204" pitchFamily="34" charset="0"/>
        <a:buChar char="•"/>
        <a:defRPr sz="1920" kern="1200">
          <a:solidFill>
            <a:schemeClr val="tx1"/>
          </a:solidFill>
          <a:latin typeface="+mn-lt"/>
          <a:ea typeface="+mn-ea"/>
          <a:cs typeface="+mn-cs"/>
        </a:defRPr>
      </a:lvl2pPr>
      <a:lvl3pPr marL="914400" indent="-182880" algn="l" defTabSz="731520"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3pPr>
      <a:lvl4pPr marL="128016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4pPr>
      <a:lvl5pPr marL="164592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5pPr>
      <a:lvl6pPr marL="201168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44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0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896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p:bodyStyle>
    <p:otherStyle>
      <a:defPPr>
        <a:defRPr lang="en-US"/>
      </a:defPPr>
      <a:lvl1pPr marL="0" algn="l" defTabSz="731520" rtl="0" eaLnBrk="1" latinLnBrk="0" hangingPunct="1">
        <a:defRPr sz="1440" kern="1200">
          <a:solidFill>
            <a:schemeClr val="tx1"/>
          </a:solidFill>
          <a:latin typeface="+mn-lt"/>
          <a:ea typeface="+mn-ea"/>
          <a:cs typeface="+mn-cs"/>
        </a:defRPr>
      </a:lvl1pPr>
      <a:lvl2pPr marL="365760" algn="l" defTabSz="731520" rtl="0" eaLnBrk="1" latinLnBrk="0" hangingPunct="1">
        <a:defRPr sz="1440" kern="1200">
          <a:solidFill>
            <a:schemeClr val="tx1"/>
          </a:solidFill>
          <a:latin typeface="+mn-lt"/>
          <a:ea typeface="+mn-ea"/>
          <a:cs typeface="+mn-cs"/>
        </a:defRPr>
      </a:lvl2pPr>
      <a:lvl3pPr marL="731520" algn="l" defTabSz="731520" rtl="0" eaLnBrk="1" latinLnBrk="0" hangingPunct="1">
        <a:defRPr sz="1440" kern="1200">
          <a:solidFill>
            <a:schemeClr val="tx1"/>
          </a:solidFill>
          <a:latin typeface="+mn-lt"/>
          <a:ea typeface="+mn-ea"/>
          <a:cs typeface="+mn-cs"/>
        </a:defRPr>
      </a:lvl3pPr>
      <a:lvl4pPr marL="1097280" algn="l" defTabSz="731520" rtl="0" eaLnBrk="1" latinLnBrk="0" hangingPunct="1">
        <a:defRPr sz="1440" kern="1200">
          <a:solidFill>
            <a:schemeClr val="tx1"/>
          </a:solidFill>
          <a:latin typeface="+mn-lt"/>
          <a:ea typeface="+mn-ea"/>
          <a:cs typeface="+mn-cs"/>
        </a:defRPr>
      </a:lvl4pPr>
      <a:lvl5pPr marL="1463040" algn="l" defTabSz="731520" rtl="0" eaLnBrk="1" latinLnBrk="0" hangingPunct="1">
        <a:defRPr sz="1440" kern="1200">
          <a:solidFill>
            <a:schemeClr val="tx1"/>
          </a:solidFill>
          <a:latin typeface="+mn-lt"/>
          <a:ea typeface="+mn-ea"/>
          <a:cs typeface="+mn-cs"/>
        </a:defRPr>
      </a:lvl5pPr>
      <a:lvl6pPr marL="1828800" algn="l" defTabSz="731520" rtl="0" eaLnBrk="1" latinLnBrk="0" hangingPunct="1">
        <a:defRPr sz="1440" kern="1200">
          <a:solidFill>
            <a:schemeClr val="tx1"/>
          </a:solidFill>
          <a:latin typeface="+mn-lt"/>
          <a:ea typeface="+mn-ea"/>
          <a:cs typeface="+mn-cs"/>
        </a:defRPr>
      </a:lvl6pPr>
      <a:lvl7pPr marL="2194560" algn="l" defTabSz="731520" rtl="0" eaLnBrk="1" latinLnBrk="0" hangingPunct="1">
        <a:defRPr sz="1440" kern="1200">
          <a:solidFill>
            <a:schemeClr val="tx1"/>
          </a:solidFill>
          <a:latin typeface="+mn-lt"/>
          <a:ea typeface="+mn-ea"/>
          <a:cs typeface="+mn-cs"/>
        </a:defRPr>
      </a:lvl7pPr>
      <a:lvl8pPr marL="2560320" algn="l" defTabSz="731520" rtl="0" eaLnBrk="1" latinLnBrk="0" hangingPunct="1">
        <a:defRPr sz="1440" kern="1200">
          <a:solidFill>
            <a:schemeClr val="tx1"/>
          </a:solidFill>
          <a:latin typeface="+mn-lt"/>
          <a:ea typeface="+mn-ea"/>
          <a:cs typeface="+mn-cs"/>
        </a:defRPr>
      </a:lvl8pPr>
      <a:lvl9pPr marL="2926080" algn="l" defTabSz="731520" rtl="0" eaLnBrk="1" latinLnBrk="0" hangingPunct="1">
        <a:defRPr sz="14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FAD1BB22-7B7C-1C40-9BFF-C4D71E5E6A54}"/>
              </a:ext>
            </a:extLst>
          </p:cNvPr>
          <p:cNvSpPr txBox="1"/>
          <p:nvPr/>
        </p:nvSpPr>
        <p:spPr>
          <a:xfrm>
            <a:off x="466437" y="418963"/>
            <a:ext cx="6382325" cy="369332"/>
          </a:xfrm>
          <a:prstGeom prst="rect">
            <a:avLst/>
          </a:prstGeom>
          <a:noFill/>
        </p:spPr>
        <p:txBody>
          <a:bodyPr wrap="none" rtlCol="0">
            <a:spAutoFit/>
          </a:bodyPr>
          <a:lstStyle/>
          <a:p>
            <a:r>
              <a:rPr lang="en-US" dirty="0"/>
              <a:t>Figure 1 – Location of Field site, fixed instruments and bathymetry</a:t>
            </a:r>
          </a:p>
        </p:txBody>
      </p:sp>
      <p:grpSp>
        <p:nvGrpSpPr>
          <p:cNvPr id="15" name="Group 14">
            <a:extLst>
              <a:ext uri="{FF2B5EF4-FFF2-40B4-BE49-F238E27FC236}">
                <a16:creationId xmlns:a16="http://schemas.microsoft.com/office/drawing/2014/main" id="{C582644E-7AD2-4C99-0F31-05A97539276A}"/>
              </a:ext>
            </a:extLst>
          </p:cNvPr>
          <p:cNvGrpSpPr/>
          <p:nvPr/>
        </p:nvGrpSpPr>
        <p:grpSpPr>
          <a:xfrm>
            <a:off x="1154097" y="958788"/>
            <a:ext cx="5228948" cy="6471822"/>
            <a:chOff x="1154097" y="958788"/>
            <a:chExt cx="5228948" cy="6471822"/>
          </a:xfrm>
        </p:grpSpPr>
        <p:sp>
          <p:nvSpPr>
            <p:cNvPr id="8" name="Rectangle 7">
              <a:extLst>
                <a:ext uri="{FF2B5EF4-FFF2-40B4-BE49-F238E27FC236}">
                  <a16:creationId xmlns:a16="http://schemas.microsoft.com/office/drawing/2014/main" id="{3B9BCCFC-9ADE-FE03-8343-97A9438F79D7}"/>
                </a:ext>
              </a:extLst>
            </p:cNvPr>
            <p:cNvSpPr/>
            <p:nvPr/>
          </p:nvSpPr>
          <p:spPr>
            <a:xfrm>
              <a:off x="1154097" y="958788"/>
              <a:ext cx="5228948" cy="64718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5109D8BF-B77B-FD8E-FDF4-683B2B6622E8}"/>
                </a:ext>
              </a:extLst>
            </p:cNvPr>
            <p:cNvGrpSpPr/>
            <p:nvPr/>
          </p:nvGrpSpPr>
          <p:grpSpPr>
            <a:xfrm>
              <a:off x="1234862" y="1106928"/>
              <a:ext cx="4845473" cy="6215297"/>
              <a:chOff x="1234862" y="1044785"/>
              <a:chExt cx="4845473" cy="6215297"/>
            </a:xfrm>
          </p:grpSpPr>
          <p:grpSp>
            <p:nvGrpSpPr>
              <p:cNvPr id="2" name="Group 1">
                <a:extLst>
                  <a:ext uri="{FF2B5EF4-FFF2-40B4-BE49-F238E27FC236}">
                    <a16:creationId xmlns:a16="http://schemas.microsoft.com/office/drawing/2014/main" id="{1968D5BF-59D6-8A90-3FB7-AE20E6BCF047}"/>
                  </a:ext>
                </a:extLst>
              </p:cNvPr>
              <p:cNvGrpSpPr/>
              <p:nvPr/>
            </p:nvGrpSpPr>
            <p:grpSpPr>
              <a:xfrm>
                <a:off x="1234862" y="1044785"/>
                <a:ext cx="4845473" cy="6215297"/>
                <a:chOff x="1221002" y="1080295"/>
                <a:chExt cx="4845473" cy="6215297"/>
              </a:xfrm>
            </p:grpSpPr>
            <p:grpSp>
              <p:nvGrpSpPr>
                <p:cNvPr id="27" name="Group 26">
                  <a:extLst>
                    <a:ext uri="{FF2B5EF4-FFF2-40B4-BE49-F238E27FC236}">
                      <a16:creationId xmlns:a16="http://schemas.microsoft.com/office/drawing/2014/main" id="{E0099E1B-EF35-0D1E-8D17-64361C51BC56}"/>
                    </a:ext>
                  </a:extLst>
                </p:cNvPr>
                <p:cNvGrpSpPr/>
                <p:nvPr/>
              </p:nvGrpSpPr>
              <p:grpSpPr>
                <a:xfrm>
                  <a:off x="1221002" y="1080295"/>
                  <a:ext cx="4845473" cy="6215297"/>
                  <a:chOff x="1328952" y="1080295"/>
                  <a:chExt cx="4845473" cy="6215297"/>
                </a:xfrm>
              </p:grpSpPr>
              <p:pic>
                <p:nvPicPr>
                  <p:cNvPr id="25" name="Picture 24">
                    <a:extLst>
                      <a:ext uri="{FF2B5EF4-FFF2-40B4-BE49-F238E27FC236}">
                        <a16:creationId xmlns:a16="http://schemas.microsoft.com/office/drawing/2014/main" id="{720BBA29-F4F6-C6F8-F8CA-A557B29C8C31}"/>
                      </a:ext>
                    </a:extLst>
                  </p:cNvPr>
                  <p:cNvPicPr>
                    <a:picLocks noChangeAspect="1"/>
                  </p:cNvPicPr>
                  <p:nvPr/>
                </p:nvPicPr>
                <p:blipFill>
                  <a:blip r:embed="rId2"/>
                  <a:stretch>
                    <a:fillRect/>
                  </a:stretch>
                </p:blipFill>
                <p:spPr>
                  <a:xfrm>
                    <a:off x="1564617" y="1080295"/>
                    <a:ext cx="4609808" cy="5997086"/>
                  </a:xfrm>
                  <a:prstGeom prst="rect">
                    <a:avLst/>
                  </a:prstGeom>
                </p:spPr>
              </p:pic>
              <p:grpSp>
                <p:nvGrpSpPr>
                  <p:cNvPr id="6" name="Group 5">
                    <a:extLst>
                      <a:ext uri="{FF2B5EF4-FFF2-40B4-BE49-F238E27FC236}">
                        <a16:creationId xmlns:a16="http://schemas.microsoft.com/office/drawing/2014/main" id="{CE9DCE67-EF1C-5FF2-46E9-D19B1076101D}"/>
                      </a:ext>
                    </a:extLst>
                  </p:cNvPr>
                  <p:cNvGrpSpPr/>
                  <p:nvPr/>
                </p:nvGrpSpPr>
                <p:grpSpPr>
                  <a:xfrm>
                    <a:off x="1328952" y="1249079"/>
                    <a:ext cx="4478515" cy="6046513"/>
                    <a:chOff x="1328952" y="1249079"/>
                    <a:chExt cx="4478515" cy="6046513"/>
                  </a:xfrm>
                </p:grpSpPr>
                <p:grpSp>
                  <p:nvGrpSpPr>
                    <p:cNvPr id="23" name="Group 22">
                      <a:extLst>
                        <a:ext uri="{FF2B5EF4-FFF2-40B4-BE49-F238E27FC236}">
                          <a16:creationId xmlns:a16="http://schemas.microsoft.com/office/drawing/2014/main" id="{6BABCFF2-BAC3-35EE-614C-795BD2C4298B}"/>
                        </a:ext>
                      </a:extLst>
                    </p:cNvPr>
                    <p:cNvGrpSpPr/>
                    <p:nvPr/>
                  </p:nvGrpSpPr>
                  <p:grpSpPr>
                    <a:xfrm>
                      <a:off x="1328952" y="1249079"/>
                      <a:ext cx="4344876" cy="6046513"/>
                      <a:chOff x="1350118" y="2250565"/>
                      <a:chExt cx="4344876" cy="6046513"/>
                    </a:xfrm>
                  </p:grpSpPr>
                  <p:grpSp>
                    <p:nvGrpSpPr>
                      <p:cNvPr id="20" name="Group 19">
                        <a:extLst>
                          <a:ext uri="{FF2B5EF4-FFF2-40B4-BE49-F238E27FC236}">
                            <a16:creationId xmlns:a16="http://schemas.microsoft.com/office/drawing/2014/main" id="{B2218912-F363-2643-4A32-22BFCCE65C99}"/>
                          </a:ext>
                        </a:extLst>
                      </p:cNvPr>
                      <p:cNvGrpSpPr/>
                      <p:nvPr/>
                    </p:nvGrpSpPr>
                    <p:grpSpPr>
                      <a:xfrm>
                        <a:off x="1988859" y="2250565"/>
                        <a:ext cx="3706135" cy="2733574"/>
                        <a:chOff x="1988859" y="2250565"/>
                        <a:chExt cx="3706135" cy="2733574"/>
                      </a:xfrm>
                    </p:grpSpPr>
                    <p:pic>
                      <p:nvPicPr>
                        <p:cNvPr id="5" name="Picture 4">
                          <a:extLst>
                            <a:ext uri="{FF2B5EF4-FFF2-40B4-BE49-F238E27FC236}">
                              <a16:creationId xmlns:a16="http://schemas.microsoft.com/office/drawing/2014/main" id="{4A70B17A-E74D-CE3B-F26F-77B16D33F98B}"/>
                            </a:ext>
                          </a:extLst>
                        </p:cNvPr>
                        <p:cNvPicPr>
                          <a:picLocks noChangeAspect="1"/>
                        </p:cNvPicPr>
                        <p:nvPr/>
                      </p:nvPicPr>
                      <p:blipFill rotWithShape="1">
                        <a:blip r:embed="rId3"/>
                        <a:srcRect l="5138" r="18971"/>
                        <a:stretch/>
                      </p:blipFill>
                      <p:spPr>
                        <a:xfrm>
                          <a:off x="3559806" y="2299992"/>
                          <a:ext cx="2135188" cy="2684147"/>
                        </a:xfrm>
                        <a:prstGeom prst="rect">
                          <a:avLst/>
                        </a:prstGeom>
                      </p:spPr>
                    </p:pic>
                    <p:cxnSp>
                      <p:nvCxnSpPr>
                        <p:cNvPr id="10" name="Straight Connector 9">
                          <a:extLst>
                            <a:ext uri="{FF2B5EF4-FFF2-40B4-BE49-F238E27FC236}">
                              <a16:creationId xmlns:a16="http://schemas.microsoft.com/office/drawing/2014/main" id="{E3B873F1-1E3C-5403-D18E-9CC417DC831B}"/>
                            </a:ext>
                          </a:extLst>
                        </p:cNvPr>
                        <p:cNvCxnSpPr>
                          <a:cxnSpLocks/>
                        </p:cNvCxnSpPr>
                        <p:nvPr/>
                      </p:nvCxnSpPr>
                      <p:spPr>
                        <a:xfrm flipV="1">
                          <a:off x="2730843" y="2298808"/>
                          <a:ext cx="795522" cy="2078069"/>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356E991-1FC7-8185-AFA0-2DCB5FF215D6}"/>
                            </a:ext>
                          </a:extLst>
                        </p:cNvPr>
                        <p:cNvCxnSpPr>
                          <a:cxnSpLocks/>
                        </p:cNvCxnSpPr>
                        <p:nvPr/>
                      </p:nvCxnSpPr>
                      <p:spPr>
                        <a:xfrm flipH="1" flipV="1">
                          <a:off x="2730843" y="4474421"/>
                          <a:ext cx="795522" cy="508534"/>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CAF96A3-EF35-C193-B959-7F5253AEAD5C}"/>
                            </a:ext>
                          </a:extLst>
                        </p:cNvPr>
                        <p:cNvSpPr txBox="1"/>
                        <p:nvPr/>
                      </p:nvSpPr>
                      <p:spPr>
                        <a:xfrm>
                          <a:off x="1988859" y="2250565"/>
                          <a:ext cx="481914"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(a)</a:t>
                          </a:r>
                        </a:p>
                      </p:txBody>
                    </p:sp>
                    <p:sp>
                      <p:nvSpPr>
                        <p:cNvPr id="18" name="TextBox 17">
                          <a:extLst>
                            <a:ext uri="{FF2B5EF4-FFF2-40B4-BE49-F238E27FC236}">
                              <a16:creationId xmlns:a16="http://schemas.microsoft.com/office/drawing/2014/main" id="{57D3673C-88F9-B823-A96B-61FB3536F0DA}"/>
                            </a:ext>
                          </a:extLst>
                        </p:cNvPr>
                        <p:cNvSpPr txBox="1"/>
                        <p:nvPr/>
                      </p:nvSpPr>
                      <p:spPr>
                        <a:xfrm>
                          <a:off x="3654580" y="2348712"/>
                          <a:ext cx="481914"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(b)</a:t>
                          </a:r>
                        </a:p>
                      </p:txBody>
                    </p:sp>
                  </p:grpSp>
                  <p:sp>
                    <p:nvSpPr>
                      <p:cNvPr id="21" name="TextBox 20">
                        <a:extLst>
                          <a:ext uri="{FF2B5EF4-FFF2-40B4-BE49-F238E27FC236}">
                            <a16:creationId xmlns:a16="http://schemas.microsoft.com/office/drawing/2014/main" id="{ED193A74-4E86-6A13-1B19-A5BBFB4A3BBD}"/>
                          </a:ext>
                        </a:extLst>
                      </p:cNvPr>
                      <p:cNvSpPr txBox="1"/>
                      <p:nvPr/>
                    </p:nvSpPr>
                    <p:spPr>
                      <a:xfrm rot="16200000">
                        <a:off x="973092" y="4803325"/>
                        <a:ext cx="1031051"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Latitude [°N]</a:t>
                        </a:r>
                      </a:p>
                    </p:txBody>
                  </p:sp>
                  <p:sp>
                    <p:nvSpPr>
                      <p:cNvPr id="22" name="TextBox 21">
                        <a:extLst>
                          <a:ext uri="{FF2B5EF4-FFF2-40B4-BE49-F238E27FC236}">
                            <a16:creationId xmlns:a16="http://schemas.microsoft.com/office/drawing/2014/main" id="{BC87CD28-CFF4-D751-0642-0206A4CE8817}"/>
                          </a:ext>
                        </a:extLst>
                      </p:cNvPr>
                      <p:cNvSpPr txBox="1"/>
                      <p:nvPr/>
                    </p:nvSpPr>
                    <p:spPr>
                      <a:xfrm>
                        <a:off x="3561657" y="8020079"/>
                        <a:ext cx="1149674"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Longitude [°E]</a:t>
                        </a:r>
                      </a:p>
                    </p:txBody>
                  </p:sp>
                </p:grpSp>
                <p:sp>
                  <p:nvSpPr>
                    <p:cNvPr id="3" name="TextBox 2">
                      <a:extLst>
                        <a:ext uri="{FF2B5EF4-FFF2-40B4-BE49-F238E27FC236}">
                          <a16:creationId xmlns:a16="http://schemas.microsoft.com/office/drawing/2014/main" id="{20A2BCD4-32FB-862A-36F8-1F2466F01ADD}"/>
                        </a:ext>
                      </a:extLst>
                    </p:cNvPr>
                    <p:cNvSpPr txBox="1"/>
                    <p:nvPr/>
                  </p:nvSpPr>
                  <p:spPr>
                    <a:xfrm>
                      <a:off x="3726448" y="6129146"/>
                      <a:ext cx="2081019"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Cross Shore Location, x [m]</a:t>
                      </a:r>
                    </a:p>
                  </p:txBody>
                </p:sp>
                <p:sp>
                  <p:nvSpPr>
                    <p:cNvPr id="4" name="TextBox 3">
                      <a:extLst>
                        <a:ext uri="{FF2B5EF4-FFF2-40B4-BE49-F238E27FC236}">
                          <a16:creationId xmlns:a16="http://schemas.microsoft.com/office/drawing/2014/main" id="{CD4239E8-2F97-D176-8050-DEEBA3462291}"/>
                        </a:ext>
                      </a:extLst>
                    </p:cNvPr>
                    <p:cNvSpPr txBox="1"/>
                    <p:nvPr/>
                  </p:nvSpPr>
                  <p:spPr>
                    <a:xfrm rot="16200000">
                      <a:off x="2876274" y="5073513"/>
                      <a:ext cx="123623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Elevation, z [m]</a:t>
                      </a:r>
                    </a:p>
                  </p:txBody>
                </p:sp>
              </p:grpSp>
            </p:grpSp>
            <p:sp>
              <p:nvSpPr>
                <p:cNvPr id="9" name="TextBox 8">
                  <a:extLst>
                    <a:ext uri="{FF2B5EF4-FFF2-40B4-BE49-F238E27FC236}">
                      <a16:creationId xmlns:a16="http://schemas.microsoft.com/office/drawing/2014/main" id="{8AC8D658-BEE1-0DFA-FDF9-950640312125}"/>
                    </a:ext>
                  </a:extLst>
                </p:cNvPr>
                <p:cNvSpPr txBox="1"/>
                <p:nvPr/>
              </p:nvSpPr>
              <p:spPr>
                <a:xfrm>
                  <a:off x="3651807" y="3940339"/>
                  <a:ext cx="2081019"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Cross Shore Location, x [m]</a:t>
                  </a:r>
                </a:p>
              </p:txBody>
            </p:sp>
            <p:pic>
              <p:nvPicPr>
                <p:cNvPr id="30" name="Picture 29">
                  <a:extLst>
                    <a:ext uri="{FF2B5EF4-FFF2-40B4-BE49-F238E27FC236}">
                      <a16:creationId xmlns:a16="http://schemas.microsoft.com/office/drawing/2014/main" id="{E1FC7566-B888-DC63-FA2D-D35B7B18EBC4}"/>
                    </a:ext>
                  </a:extLst>
                </p:cNvPr>
                <p:cNvPicPr>
                  <a:picLocks noChangeAspect="1"/>
                </p:cNvPicPr>
                <p:nvPr/>
              </p:nvPicPr>
              <p:blipFill rotWithShape="1">
                <a:blip r:embed="rId4"/>
                <a:srcRect l="5965" b="7077"/>
                <a:stretch/>
              </p:blipFill>
              <p:spPr>
                <a:xfrm>
                  <a:off x="3499542" y="4357356"/>
                  <a:ext cx="2399050" cy="1821667"/>
                </a:xfrm>
                <a:prstGeom prst="rect">
                  <a:avLst/>
                </a:prstGeom>
              </p:spPr>
            </p:pic>
            <p:sp>
              <p:nvSpPr>
                <p:cNvPr id="13" name="TextBox 12">
                  <a:extLst>
                    <a:ext uri="{FF2B5EF4-FFF2-40B4-BE49-F238E27FC236}">
                      <a16:creationId xmlns:a16="http://schemas.microsoft.com/office/drawing/2014/main" id="{58A67FCE-D9E1-69AC-C770-4C1DC201DB4B}"/>
                    </a:ext>
                  </a:extLst>
                </p:cNvPr>
                <p:cNvSpPr txBox="1"/>
                <p:nvPr/>
              </p:nvSpPr>
              <p:spPr>
                <a:xfrm rot="16200000">
                  <a:off x="5280808" y="2479062"/>
                  <a:ext cx="123623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Elevation, z [m]</a:t>
                  </a:r>
                </a:p>
              </p:txBody>
            </p:sp>
            <p:pic>
              <p:nvPicPr>
                <p:cNvPr id="14" name="Picture 13">
                  <a:extLst>
                    <a:ext uri="{FF2B5EF4-FFF2-40B4-BE49-F238E27FC236}">
                      <a16:creationId xmlns:a16="http://schemas.microsoft.com/office/drawing/2014/main" id="{37F70338-BBDE-5D65-DB7E-B95F6B17EA9B}"/>
                    </a:ext>
                  </a:extLst>
                </p:cNvPr>
                <p:cNvPicPr>
                  <a:picLocks noChangeAspect="1"/>
                </p:cNvPicPr>
                <p:nvPr/>
              </p:nvPicPr>
              <p:blipFill rotWithShape="1">
                <a:blip r:embed="rId3"/>
                <a:srcRect l="82926" r="4685"/>
                <a:stretch/>
              </p:blipFill>
              <p:spPr>
                <a:xfrm>
                  <a:off x="5484644" y="1297322"/>
                  <a:ext cx="348568" cy="2684147"/>
                </a:xfrm>
                <a:prstGeom prst="rect">
                  <a:avLst/>
                </a:prstGeom>
              </p:spPr>
            </p:pic>
            <p:sp>
              <p:nvSpPr>
                <p:cNvPr id="31" name="TextBox 30">
                  <a:extLst>
                    <a:ext uri="{FF2B5EF4-FFF2-40B4-BE49-F238E27FC236}">
                      <a16:creationId xmlns:a16="http://schemas.microsoft.com/office/drawing/2014/main" id="{4A7AB16A-01AD-E3E2-D491-06525C552B88}"/>
                    </a:ext>
                  </a:extLst>
                </p:cNvPr>
                <p:cNvSpPr txBox="1"/>
                <p:nvPr/>
              </p:nvSpPr>
              <p:spPr>
                <a:xfrm>
                  <a:off x="3574703" y="5712129"/>
                  <a:ext cx="481914"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(c)</a:t>
                  </a:r>
                </a:p>
              </p:txBody>
            </p:sp>
          </p:grpSp>
          <p:sp>
            <p:nvSpPr>
              <p:cNvPr id="12" name="TextBox 11">
                <a:extLst>
                  <a:ext uri="{FF2B5EF4-FFF2-40B4-BE49-F238E27FC236}">
                    <a16:creationId xmlns:a16="http://schemas.microsoft.com/office/drawing/2014/main" id="{EDE0410C-B8C7-A8F9-EBEA-D51D183BA33B}"/>
                  </a:ext>
                </a:extLst>
              </p:cNvPr>
              <p:cNvSpPr txBox="1"/>
              <p:nvPr/>
            </p:nvSpPr>
            <p:spPr>
              <a:xfrm rot="16200000">
                <a:off x="2295750" y="2591376"/>
                <a:ext cx="2071401"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Along Shore Location, y [m]</a:t>
                </a:r>
              </a:p>
            </p:txBody>
          </p:sp>
        </p:grpSp>
      </p:grpSp>
    </p:spTree>
    <p:extLst>
      <p:ext uri="{BB962C8B-B14F-4D97-AF65-F5344CB8AC3E}">
        <p14:creationId xmlns:p14="http://schemas.microsoft.com/office/powerpoint/2010/main" val="92002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07CD3F1-A3E4-D534-D403-7BE273538385}"/>
              </a:ext>
            </a:extLst>
          </p:cNvPr>
          <p:cNvSpPr txBox="1"/>
          <p:nvPr/>
        </p:nvSpPr>
        <p:spPr>
          <a:xfrm>
            <a:off x="0" y="257338"/>
            <a:ext cx="7315200" cy="646331"/>
          </a:xfrm>
          <a:prstGeom prst="rect">
            <a:avLst/>
          </a:prstGeom>
          <a:noFill/>
        </p:spPr>
        <p:txBody>
          <a:bodyPr wrap="square" rtlCol="0">
            <a:spAutoFit/>
          </a:bodyPr>
          <a:lstStyle/>
          <a:p>
            <a:pPr algn="ctr"/>
            <a:r>
              <a:rPr lang="en-US" dirty="0"/>
              <a:t>Figure 10 - Comparison of only waves 4-5 meters (Updated with higher </a:t>
            </a:r>
            <a:r>
              <a:rPr lang="en-US" dirty="0" err="1"/>
              <a:t>despiking</a:t>
            </a:r>
            <a:r>
              <a:rPr lang="en-US" dirty="0"/>
              <a:t> threshold)</a:t>
            </a:r>
          </a:p>
        </p:txBody>
      </p:sp>
      <p:grpSp>
        <p:nvGrpSpPr>
          <p:cNvPr id="24" name="Group 23">
            <a:extLst>
              <a:ext uri="{FF2B5EF4-FFF2-40B4-BE49-F238E27FC236}">
                <a16:creationId xmlns:a16="http://schemas.microsoft.com/office/drawing/2014/main" id="{DA246E4A-5F2D-974F-588A-C555BA6A789E}"/>
              </a:ext>
            </a:extLst>
          </p:cNvPr>
          <p:cNvGrpSpPr/>
          <p:nvPr/>
        </p:nvGrpSpPr>
        <p:grpSpPr>
          <a:xfrm>
            <a:off x="518780" y="1119759"/>
            <a:ext cx="6491620" cy="6525641"/>
            <a:chOff x="518780" y="1119759"/>
            <a:chExt cx="6491620" cy="6525641"/>
          </a:xfrm>
        </p:grpSpPr>
        <p:sp>
          <p:nvSpPr>
            <p:cNvPr id="23" name="Rectangle 22">
              <a:extLst>
                <a:ext uri="{FF2B5EF4-FFF2-40B4-BE49-F238E27FC236}">
                  <a16:creationId xmlns:a16="http://schemas.microsoft.com/office/drawing/2014/main" id="{F737DC98-7788-70FF-8D33-31A5BDE25D41}"/>
                </a:ext>
              </a:extLst>
            </p:cNvPr>
            <p:cNvSpPr/>
            <p:nvPr/>
          </p:nvSpPr>
          <p:spPr>
            <a:xfrm>
              <a:off x="518780" y="1119759"/>
              <a:ext cx="6491620" cy="6525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A381CDDA-540C-DEC0-4B2D-093C7D8B3954}"/>
                </a:ext>
              </a:extLst>
            </p:cNvPr>
            <p:cNvGrpSpPr/>
            <p:nvPr/>
          </p:nvGrpSpPr>
          <p:grpSpPr>
            <a:xfrm>
              <a:off x="518781" y="1329559"/>
              <a:ext cx="6277639" cy="6175995"/>
              <a:chOff x="518781" y="1329559"/>
              <a:chExt cx="6277639" cy="6175995"/>
            </a:xfrm>
          </p:grpSpPr>
          <p:grpSp>
            <p:nvGrpSpPr>
              <p:cNvPr id="19" name="Group 18">
                <a:extLst>
                  <a:ext uri="{FF2B5EF4-FFF2-40B4-BE49-F238E27FC236}">
                    <a16:creationId xmlns:a16="http://schemas.microsoft.com/office/drawing/2014/main" id="{FD4709DD-97B5-217F-246C-860C4265285C}"/>
                  </a:ext>
                </a:extLst>
              </p:cNvPr>
              <p:cNvGrpSpPr/>
              <p:nvPr/>
            </p:nvGrpSpPr>
            <p:grpSpPr>
              <a:xfrm>
                <a:off x="518781" y="1329559"/>
                <a:ext cx="6277639" cy="6175995"/>
                <a:chOff x="518781" y="1431159"/>
                <a:chExt cx="6277639" cy="6175995"/>
              </a:xfrm>
            </p:grpSpPr>
            <p:pic>
              <p:nvPicPr>
                <p:cNvPr id="18" name="Picture 17">
                  <a:extLst>
                    <a:ext uri="{FF2B5EF4-FFF2-40B4-BE49-F238E27FC236}">
                      <a16:creationId xmlns:a16="http://schemas.microsoft.com/office/drawing/2014/main" id="{189BF9EE-4195-9E2C-D651-11D3B0161A17}"/>
                    </a:ext>
                  </a:extLst>
                </p:cNvPr>
                <p:cNvPicPr>
                  <a:picLocks noChangeAspect="1"/>
                </p:cNvPicPr>
                <p:nvPr/>
              </p:nvPicPr>
              <p:blipFill rotWithShape="1">
                <a:blip r:embed="rId3"/>
                <a:srcRect l="7220" t="6033" r="6023" b="5365"/>
                <a:stretch/>
              </p:blipFill>
              <p:spPr>
                <a:xfrm>
                  <a:off x="1441631" y="3959452"/>
                  <a:ext cx="4394936" cy="3366231"/>
                </a:xfrm>
                <a:prstGeom prst="rect">
                  <a:avLst/>
                </a:prstGeom>
              </p:spPr>
            </p:pic>
            <p:grpSp>
              <p:nvGrpSpPr>
                <p:cNvPr id="4" name="Group 3">
                  <a:extLst>
                    <a:ext uri="{FF2B5EF4-FFF2-40B4-BE49-F238E27FC236}">
                      <a16:creationId xmlns:a16="http://schemas.microsoft.com/office/drawing/2014/main" id="{DF63F1BC-B064-3E01-71BE-12E7E2457470}"/>
                    </a:ext>
                  </a:extLst>
                </p:cNvPr>
                <p:cNvGrpSpPr/>
                <p:nvPr/>
              </p:nvGrpSpPr>
              <p:grpSpPr>
                <a:xfrm>
                  <a:off x="518781" y="1431160"/>
                  <a:ext cx="6116582" cy="6175994"/>
                  <a:chOff x="816954" y="2027508"/>
                  <a:chExt cx="6116582" cy="6175994"/>
                </a:xfrm>
              </p:grpSpPr>
              <p:sp>
                <p:nvSpPr>
                  <p:cNvPr id="9" name="TextBox 8">
                    <a:extLst>
                      <a:ext uri="{FF2B5EF4-FFF2-40B4-BE49-F238E27FC236}">
                        <a16:creationId xmlns:a16="http://schemas.microsoft.com/office/drawing/2014/main" id="{A8567CF7-095A-B7BC-5DDE-B6F35E494B64}"/>
                      </a:ext>
                    </a:extLst>
                  </p:cNvPr>
                  <p:cNvSpPr txBox="1"/>
                  <p:nvPr/>
                </p:nvSpPr>
                <p:spPr>
                  <a:xfrm>
                    <a:off x="1246088" y="2220434"/>
                    <a:ext cx="372218"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a:t>
                    </a:r>
                  </a:p>
                </p:txBody>
              </p:sp>
              <p:sp>
                <p:nvSpPr>
                  <p:cNvPr id="11" name="TextBox 10">
                    <a:extLst>
                      <a:ext uri="{FF2B5EF4-FFF2-40B4-BE49-F238E27FC236}">
                        <a16:creationId xmlns:a16="http://schemas.microsoft.com/office/drawing/2014/main" id="{8A2AF2E7-18B5-363D-F2F4-CBE60BC92A8E}"/>
                      </a:ext>
                    </a:extLst>
                  </p:cNvPr>
                  <p:cNvSpPr txBox="1"/>
                  <p:nvPr/>
                </p:nvSpPr>
                <p:spPr>
                  <a:xfrm>
                    <a:off x="2033750" y="5410350"/>
                    <a:ext cx="372218"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(b)</a:t>
                    </a:r>
                  </a:p>
                </p:txBody>
              </p:sp>
              <p:sp>
                <p:nvSpPr>
                  <p:cNvPr id="12" name="TextBox 11">
                    <a:extLst>
                      <a:ext uri="{FF2B5EF4-FFF2-40B4-BE49-F238E27FC236}">
                        <a16:creationId xmlns:a16="http://schemas.microsoft.com/office/drawing/2014/main" id="{5DE882BD-1809-D398-BF06-0D03772790AC}"/>
                      </a:ext>
                    </a:extLst>
                  </p:cNvPr>
                  <p:cNvSpPr txBox="1"/>
                  <p:nvPr/>
                </p:nvSpPr>
                <p:spPr>
                  <a:xfrm>
                    <a:off x="1895308" y="7922030"/>
                    <a:ext cx="4239432" cy="276999"/>
                  </a:xfrm>
                  <a:prstGeom prst="rect">
                    <a:avLst/>
                  </a:prstGeom>
                  <a:noFill/>
                </p:spPr>
                <p:txBody>
                  <a:bodyPr wrap="square" rtlCol="0">
                    <a:spAutoFit/>
                  </a:bodyPr>
                  <a:lstStyle/>
                  <a:p>
                    <a:pPr algn="ctr"/>
                    <a:r>
                      <a:rPr lang="en-US" sz="1200" dirty="0" err="1">
                        <a:latin typeface="Arial" panose="020B0604020202020204" pitchFamily="34" charset="0"/>
                        <a:cs typeface="Arial" panose="020B0604020202020204" pitchFamily="34" charset="0"/>
                      </a:rPr>
                      <a:t>microSWIFT</a:t>
                    </a:r>
                    <a:r>
                      <a:rPr lang="en-US" sz="1200" dirty="0">
                        <a:latin typeface="Arial" panose="020B0604020202020204" pitchFamily="34" charset="0"/>
                        <a:cs typeface="Arial" panose="020B0604020202020204" pitchFamily="34" charset="0"/>
                      </a:rPr>
                      <a:t> Array Significant Wave Height [m]</a:t>
                    </a:r>
                  </a:p>
                </p:txBody>
              </p:sp>
              <p:sp>
                <p:nvSpPr>
                  <p:cNvPr id="13" name="TextBox 12">
                    <a:extLst>
                      <a:ext uri="{FF2B5EF4-FFF2-40B4-BE49-F238E27FC236}">
                        <a16:creationId xmlns:a16="http://schemas.microsoft.com/office/drawing/2014/main" id="{F5196574-D04D-0362-4A73-CB3217B9DC32}"/>
                      </a:ext>
                    </a:extLst>
                  </p:cNvPr>
                  <p:cNvSpPr txBox="1"/>
                  <p:nvPr/>
                </p:nvSpPr>
                <p:spPr>
                  <a:xfrm rot="16200000">
                    <a:off x="-437008" y="6057296"/>
                    <a:ext cx="4015412"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4.5 m AWAC Significant Wave Height [m]</a:t>
                    </a:r>
                  </a:p>
                </p:txBody>
              </p:sp>
              <p:sp>
                <p:nvSpPr>
                  <p:cNvPr id="14" name="TextBox 13">
                    <a:extLst>
                      <a:ext uri="{FF2B5EF4-FFF2-40B4-BE49-F238E27FC236}">
                        <a16:creationId xmlns:a16="http://schemas.microsoft.com/office/drawing/2014/main" id="{6B0DC72D-539D-CBEA-C1C2-85AED914A1D0}"/>
                      </a:ext>
                    </a:extLst>
                  </p:cNvPr>
                  <p:cNvSpPr txBox="1"/>
                  <p:nvPr/>
                </p:nvSpPr>
                <p:spPr>
                  <a:xfrm rot="16200000">
                    <a:off x="-79481" y="2923943"/>
                    <a:ext cx="2069869"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Significant Wave Height [m]</a:t>
                    </a:r>
                  </a:p>
                </p:txBody>
              </p:sp>
              <p:sp>
                <p:nvSpPr>
                  <p:cNvPr id="15" name="TextBox 14">
                    <a:extLst>
                      <a:ext uri="{FF2B5EF4-FFF2-40B4-BE49-F238E27FC236}">
                        <a16:creationId xmlns:a16="http://schemas.microsoft.com/office/drawing/2014/main" id="{70430305-707B-D1B6-A432-34354A5E0B52}"/>
                      </a:ext>
                    </a:extLst>
                  </p:cNvPr>
                  <p:cNvSpPr txBox="1"/>
                  <p:nvPr/>
                </p:nvSpPr>
                <p:spPr>
                  <a:xfrm>
                    <a:off x="1246088" y="4188089"/>
                    <a:ext cx="5687448"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Time [UTC]</a:t>
                    </a:r>
                  </a:p>
                </p:txBody>
              </p:sp>
            </p:grpSp>
            <p:pic>
              <p:nvPicPr>
                <p:cNvPr id="17" name="Picture 16">
                  <a:extLst>
                    <a:ext uri="{FF2B5EF4-FFF2-40B4-BE49-F238E27FC236}">
                      <a16:creationId xmlns:a16="http://schemas.microsoft.com/office/drawing/2014/main" id="{2CD83C3B-B734-AFE9-4FDF-67C1485C3CDB}"/>
                    </a:ext>
                  </a:extLst>
                </p:cNvPr>
                <p:cNvPicPr>
                  <a:picLocks noChangeAspect="1"/>
                </p:cNvPicPr>
                <p:nvPr/>
              </p:nvPicPr>
              <p:blipFill rotWithShape="1">
                <a:blip r:embed="rId4"/>
                <a:srcRect l="9875" t="8604" r="7092" b="6509"/>
                <a:stretch/>
              </p:blipFill>
              <p:spPr>
                <a:xfrm>
                  <a:off x="722376" y="1431159"/>
                  <a:ext cx="6074044" cy="2069870"/>
                </a:xfrm>
                <a:prstGeom prst="rect">
                  <a:avLst/>
                </a:prstGeom>
              </p:spPr>
            </p:pic>
          </p:grpSp>
          <p:sp>
            <p:nvSpPr>
              <p:cNvPr id="20" name="TextBox 19">
                <a:extLst>
                  <a:ext uri="{FF2B5EF4-FFF2-40B4-BE49-F238E27FC236}">
                    <a16:creationId xmlns:a16="http://schemas.microsoft.com/office/drawing/2014/main" id="{1DCF83E1-A136-535F-A048-A18105B3E606}"/>
                  </a:ext>
                </a:extLst>
              </p:cNvPr>
              <p:cNvSpPr txBox="1"/>
              <p:nvPr/>
            </p:nvSpPr>
            <p:spPr>
              <a:xfrm>
                <a:off x="920020" y="1431774"/>
                <a:ext cx="372218"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a:t>
                </a:r>
              </a:p>
            </p:txBody>
          </p:sp>
        </p:grpSp>
      </p:grpSp>
    </p:spTree>
    <p:extLst>
      <p:ext uri="{BB962C8B-B14F-4D97-AF65-F5344CB8AC3E}">
        <p14:creationId xmlns:p14="http://schemas.microsoft.com/office/powerpoint/2010/main" val="1111986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54AE7FB-55B5-FAAD-842E-8792EB1E3EF3}"/>
              </a:ext>
            </a:extLst>
          </p:cNvPr>
          <p:cNvPicPr>
            <a:picLocks noChangeAspect="1"/>
          </p:cNvPicPr>
          <p:nvPr/>
        </p:nvPicPr>
        <p:blipFill>
          <a:blip r:embed="rId2"/>
          <a:stretch>
            <a:fillRect/>
          </a:stretch>
        </p:blipFill>
        <p:spPr>
          <a:xfrm>
            <a:off x="1333237" y="1947599"/>
            <a:ext cx="5259587" cy="3944690"/>
          </a:xfrm>
          <a:prstGeom prst="rect">
            <a:avLst/>
          </a:prstGeom>
        </p:spPr>
      </p:pic>
      <p:sp>
        <p:nvSpPr>
          <p:cNvPr id="5" name="TextBox 4">
            <a:extLst>
              <a:ext uri="{FF2B5EF4-FFF2-40B4-BE49-F238E27FC236}">
                <a16:creationId xmlns:a16="http://schemas.microsoft.com/office/drawing/2014/main" id="{C68BE769-C9D1-87E0-2916-3C4919EE66B2}"/>
              </a:ext>
            </a:extLst>
          </p:cNvPr>
          <p:cNvSpPr txBox="1"/>
          <p:nvPr/>
        </p:nvSpPr>
        <p:spPr>
          <a:xfrm rot="16200000">
            <a:off x="-168646" y="3918703"/>
            <a:ext cx="3208507" cy="369332"/>
          </a:xfrm>
          <a:prstGeom prst="rect">
            <a:avLst/>
          </a:prstGeom>
          <a:noFill/>
        </p:spPr>
        <p:txBody>
          <a:bodyPr wrap="none" rtlCol="0">
            <a:spAutoFit/>
          </a:bodyPr>
          <a:lstStyle/>
          <a:p>
            <a:r>
              <a:rPr lang="en-US" dirty="0"/>
              <a:t>Significant Wave Height Bias [m]</a:t>
            </a:r>
          </a:p>
        </p:txBody>
      </p:sp>
      <p:sp>
        <p:nvSpPr>
          <p:cNvPr id="6" name="TextBox 5">
            <a:extLst>
              <a:ext uri="{FF2B5EF4-FFF2-40B4-BE49-F238E27FC236}">
                <a16:creationId xmlns:a16="http://schemas.microsoft.com/office/drawing/2014/main" id="{5E147655-8CD4-60B5-67D4-806AFBE8D97D}"/>
              </a:ext>
            </a:extLst>
          </p:cNvPr>
          <p:cNvSpPr txBox="1"/>
          <p:nvPr/>
        </p:nvSpPr>
        <p:spPr>
          <a:xfrm>
            <a:off x="1757111" y="5707623"/>
            <a:ext cx="3985643" cy="369332"/>
          </a:xfrm>
          <a:prstGeom prst="rect">
            <a:avLst/>
          </a:prstGeom>
          <a:noFill/>
        </p:spPr>
        <p:txBody>
          <a:bodyPr wrap="none" rtlCol="0">
            <a:spAutoFit/>
          </a:bodyPr>
          <a:lstStyle/>
          <a:p>
            <a:r>
              <a:rPr lang="en-US" dirty="0"/>
              <a:t>4.5 m AWAC Significant Wave Height [m]</a:t>
            </a:r>
          </a:p>
        </p:txBody>
      </p:sp>
    </p:spTree>
    <p:extLst>
      <p:ext uri="{BB962C8B-B14F-4D97-AF65-F5344CB8AC3E}">
        <p14:creationId xmlns:p14="http://schemas.microsoft.com/office/powerpoint/2010/main" val="2862621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F4C6ED6-1542-EB88-7AE1-BCC0596EB67E}"/>
              </a:ext>
            </a:extLst>
          </p:cNvPr>
          <p:cNvSpPr txBox="1"/>
          <p:nvPr/>
        </p:nvSpPr>
        <p:spPr>
          <a:xfrm>
            <a:off x="1819628" y="577334"/>
            <a:ext cx="4766177" cy="369332"/>
          </a:xfrm>
          <a:prstGeom prst="rect">
            <a:avLst/>
          </a:prstGeom>
          <a:noFill/>
        </p:spPr>
        <p:txBody>
          <a:bodyPr wrap="none" rtlCol="0">
            <a:spAutoFit/>
          </a:bodyPr>
          <a:lstStyle/>
          <a:p>
            <a:r>
              <a:rPr lang="en-US" dirty="0"/>
              <a:t>Figure 10 – Comparison of All waves in all depths</a:t>
            </a:r>
          </a:p>
        </p:txBody>
      </p:sp>
      <p:grpSp>
        <p:nvGrpSpPr>
          <p:cNvPr id="9" name="Group 8">
            <a:extLst>
              <a:ext uri="{FF2B5EF4-FFF2-40B4-BE49-F238E27FC236}">
                <a16:creationId xmlns:a16="http://schemas.microsoft.com/office/drawing/2014/main" id="{2925933F-66E6-C8C7-4589-78E4483924AE}"/>
              </a:ext>
            </a:extLst>
          </p:cNvPr>
          <p:cNvGrpSpPr/>
          <p:nvPr/>
        </p:nvGrpSpPr>
        <p:grpSpPr>
          <a:xfrm>
            <a:off x="353833" y="1232453"/>
            <a:ext cx="6607534" cy="7474226"/>
            <a:chOff x="508883" y="1296063"/>
            <a:chExt cx="6607534" cy="7474226"/>
          </a:xfrm>
        </p:grpSpPr>
        <p:sp>
          <p:nvSpPr>
            <p:cNvPr id="8" name="Rectangle 7">
              <a:extLst>
                <a:ext uri="{FF2B5EF4-FFF2-40B4-BE49-F238E27FC236}">
                  <a16:creationId xmlns:a16="http://schemas.microsoft.com/office/drawing/2014/main" id="{6D633475-53FF-F44A-BCA3-65D810B504B3}"/>
                </a:ext>
              </a:extLst>
            </p:cNvPr>
            <p:cNvSpPr/>
            <p:nvPr/>
          </p:nvSpPr>
          <p:spPr>
            <a:xfrm>
              <a:off x="508883" y="1296063"/>
              <a:ext cx="6607534" cy="74742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8386308E-A9B3-1DBB-5A43-5E56B46A8E05}"/>
                </a:ext>
              </a:extLst>
            </p:cNvPr>
            <p:cNvGrpSpPr/>
            <p:nvPr/>
          </p:nvGrpSpPr>
          <p:grpSpPr>
            <a:xfrm>
              <a:off x="673831" y="1494770"/>
              <a:ext cx="6229270" cy="6891599"/>
              <a:chOff x="816954" y="2027508"/>
              <a:chExt cx="6229270" cy="6891599"/>
            </a:xfrm>
          </p:grpSpPr>
          <p:pic>
            <p:nvPicPr>
              <p:cNvPr id="11" name="Picture 10">
                <a:extLst>
                  <a:ext uri="{FF2B5EF4-FFF2-40B4-BE49-F238E27FC236}">
                    <a16:creationId xmlns:a16="http://schemas.microsoft.com/office/drawing/2014/main" id="{BB8A00EF-C5B7-98DB-6BC0-AA44E053CB95}"/>
                  </a:ext>
                </a:extLst>
              </p:cNvPr>
              <p:cNvPicPr>
                <a:picLocks noChangeAspect="1"/>
              </p:cNvPicPr>
              <p:nvPr/>
            </p:nvPicPr>
            <p:blipFill rotWithShape="1">
              <a:blip r:embed="rId3"/>
              <a:srcRect l="10170" t="9657" r="8641" b="5643"/>
              <a:stretch/>
            </p:blipFill>
            <p:spPr>
              <a:xfrm>
                <a:off x="1093953" y="2150499"/>
                <a:ext cx="5952271" cy="2069868"/>
              </a:xfrm>
              <a:prstGeom prst="rect">
                <a:avLst/>
              </a:prstGeom>
            </p:spPr>
          </p:pic>
          <p:sp>
            <p:nvSpPr>
              <p:cNvPr id="12" name="TextBox 11">
                <a:extLst>
                  <a:ext uri="{FF2B5EF4-FFF2-40B4-BE49-F238E27FC236}">
                    <a16:creationId xmlns:a16="http://schemas.microsoft.com/office/drawing/2014/main" id="{0DBBD563-8C09-6312-9E60-33B95968A954}"/>
                  </a:ext>
                </a:extLst>
              </p:cNvPr>
              <p:cNvSpPr txBox="1"/>
              <p:nvPr/>
            </p:nvSpPr>
            <p:spPr>
              <a:xfrm>
                <a:off x="1246088" y="2220434"/>
                <a:ext cx="372218"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a:t>
                </a:r>
              </a:p>
            </p:txBody>
          </p:sp>
          <p:pic>
            <p:nvPicPr>
              <p:cNvPr id="14" name="Picture 13">
                <a:extLst>
                  <a:ext uri="{FF2B5EF4-FFF2-40B4-BE49-F238E27FC236}">
                    <a16:creationId xmlns:a16="http://schemas.microsoft.com/office/drawing/2014/main" id="{07F9BB89-29C7-42B0-E4F7-5194CFDC0D16}"/>
                  </a:ext>
                </a:extLst>
              </p:cNvPr>
              <p:cNvPicPr>
                <a:picLocks noChangeAspect="1"/>
              </p:cNvPicPr>
              <p:nvPr/>
            </p:nvPicPr>
            <p:blipFill rotWithShape="1">
              <a:blip r:embed="rId4"/>
              <a:srcRect l="7084" t="8970" r="6472" b="6512"/>
              <a:stretch/>
            </p:blipFill>
            <p:spPr>
              <a:xfrm>
                <a:off x="1611401" y="4343358"/>
                <a:ext cx="4722213" cy="4346184"/>
              </a:xfrm>
              <a:prstGeom prst="rect">
                <a:avLst/>
              </a:prstGeom>
            </p:spPr>
          </p:pic>
          <p:sp>
            <p:nvSpPr>
              <p:cNvPr id="13" name="TextBox 12">
                <a:extLst>
                  <a:ext uri="{FF2B5EF4-FFF2-40B4-BE49-F238E27FC236}">
                    <a16:creationId xmlns:a16="http://schemas.microsoft.com/office/drawing/2014/main" id="{AE76AA38-3410-3B66-FBC9-57DFCA7461F1}"/>
                  </a:ext>
                </a:extLst>
              </p:cNvPr>
              <p:cNvSpPr txBox="1"/>
              <p:nvPr/>
            </p:nvSpPr>
            <p:spPr>
              <a:xfrm>
                <a:off x="1914878" y="5091408"/>
                <a:ext cx="372218"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(b)</a:t>
                </a:r>
              </a:p>
            </p:txBody>
          </p:sp>
          <p:sp>
            <p:nvSpPr>
              <p:cNvPr id="2" name="TextBox 1">
                <a:extLst>
                  <a:ext uri="{FF2B5EF4-FFF2-40B4-BE49-F238E27FC236}">
                    <a16:creationId xmlns:a16="http://schemas.microsoft.com/office/drawing/2014/main" id="{5EED67A2-002D-993A-92D6-F6402A011902}"/>
                  </a:ext>
                </a:extLst>
              </p:cNvPr>
              <p:cNvSpPr txBox="1"/>
              <p:nvPr/>
            </p:nvSpPr>
            <p:spPr>
              <a:xfrm>
                <a:off x="1914878" y="8642108"/>
                <a:ext cx="4239432" cy="276999"/>
              </a:xfrm>
              <a:prstGeom prst="rect">
                <a:avLst/>
              </a:prstGeom>
              <a:noFill/>
            </p:spPr>
            <p:txBody>
              <a:bodyPr wrap="square" rtlCol="0">
                <a:spAutoFit/>
              </a:bodyPr>
              <a:lstStyle/>
              <a:p>
                <a:pPr algn="ctr"/>
                <a:r>
                  <a:rPr lang="en-US" sz="1200" dirty="0" err="1">
                    <a:latin typeface="Arial" panose="020B0604020202020204" pitchFamily="34" charset="0"/>
                    <a:cs typeface="Arial" panose="020B0604020202020204" pitchFamily="34" charset="0"/>
                  </a:rPr>
                  <a:t>microSWIFT</a:t>
                </a:r>
                <a:r>
                  <a:rPr lang="en-US" sz="1200" dirty="0">
                    <a:latin typeface="Arial" panose="020B0604020202020204" pitchFamily="34" charset="0"/>
                    <a:cs typeface="Arial" panose="020B0604020202020204" pitchFamily="34" charset="0"/>
                  </a:rPr>
                  <a:t> Array Significant Wave Height [m]</a:t>
                </a:r>
              </a:p>
            </p:txBody>
          </p:sp>
          <p:sp>
            <p:nvSpPr>
              <p:cNvPr id="3" name="TextBox 2">
                <a:extLst>
                  <a:ext uri="{FF2B5EF4-FFF2-40B4-BE49-F238E27FC236}">
                    <a16:creationId xmlns:a16="http://schemas.microsoft.com/office/drawing/2014/main" id="{75F2BB17-80FC-E780-4174-9E1F3B761443}"/>
                  </a:ext>
                </a:extLst>
              </p:cNvPr>
              <p:cNvSpPr txBox="1"/>
              <p:nvPr/>
            </p:nvSpPr>
            <p:spPr>
              <a:xfrm rot="16200000">
                <a:off x="-527900" y="6361693"/>
                <a:ext cx="4015412"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4.5 m AWAC Significant Wave Height [m]</a:t>
                </a:r>
              </a:p>
            </p:txBody>
          </p:sp>
          <p:sp>
            <p:nvSpPr>
              <p:cNvPr id="4" name="TextBox 3">
                <a:extLst>
                  <a:ext uri="{FF2B5EF4-FFF2-40B4-BE49-F238E27FC236}">
                    <a16:creationId xmlns:a16="http://schemas.microsoft.com/office/drawing/2014/main" id="{2013587B-3B55-13F3-3B10-116198F257CD}"/>
                  </a:ext>
                </a:extLst>
              </p:cNvPr>
              <p:cNvSpPr txBox="1"/>
              <p:nvPr/>
            </p:nvSpPr>
            <p:spPr>
              <a:xfrm rot="16200000">
                <a:off x="-79481" y="2923943"/>
                <a:ext cx="2069869"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Significant Wave Height [m]</a:t>
                </a:r>
              </a:p>
            </p:txBody>
          </p:sp>
          <p:sp>
            <p:nvSpPr>
              <p:cNvPr id="5" name="TextBox 4">
                <a:extLst>
                  <a:ext uri="{FF2B5EF4-FFF2-40B4-BE49-F238E27FC236}">
                    <a16:creationId xmlns:a16="http://schemas.microsoft.com/office/drawing/2014/main" id="{8184A4F5-B75E-909E-5371-7F39E442146A}"/>
                  </a:ext>
                </a:extLst>
              </p:cNvPr>
              <p:cNvSpPr txBox="1"/>
              <p:nvPr/>
            </p:nvSpPr>
            <p:spPr>
              <a:xfrm>
                <a:off x="1246089" y="4143363"/>
                <a:ext cx="5687448"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Time [UTC]</a:t>
                </a:r>
              </a:p>
            </p:txBody>
          </p:sp>
        </p:grpSp>
      </p:grpSp>
    </p:spTree>
    <p:extLst>
      <p:ext uri="{BB962C8B-B14F-4D97-AF65-F5344CB8AC3E}">
        <p14:creationId xmlns:p14="http://schemas.microsoft.com/office/powerpoint/2010/main" val="16521359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80F85C-5C2E-ECA1-2A74-F3B5B22362CD}"/>
              </a:ext>
            </a:extLst>
          </p:cNvPr>
          <p:cNvPicPr>
            <a:picLocks noChangeAspect="1"/>
          </p:cNvPicPr>
          <p:nvPr/>
        </p:nvPicPr>
        <p:blipFill>
          <a:blip r:embed="rId2"/>
          <a:stretch>
            <a:fillRect/>
          </a:stretch>
        </p:blipFill>
        <p:spPr>
          <a:xfrm>
            <a:off x="0" y="3810000"/>
            <a:ext cx="7315200" cy="2438400"/>
          </a:xfrm>
          <a:prstGeom prst="rect">
            <a:avLst/>
          </a:prstGeom>
        </p:spPr>
      </p:pic>
    </p:spTree>
    <p:extLst>
      <p:ext uri="{BB962C8B-B14F-4D97-AF65-F5344CB8AC3E}">
        <p14:creationId xmlns:p14="http://schemas.microsoft.com/office/powerpoint/2010/main" val="1204288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44B79F-02B1-4C0E-7B02-779682933A98}"/>
              </a:ext>
            </a:extLst>
          </p:cNvPr>
          <p:cNvSpPr txBox="1"/>
          <p:nvPr/>
        </p:nvSpPr>
        <p:spPr>
          <a:xfrm>
            <a:off x="1229179" y="731521"/>
            <a:ext cx="5223931" cy="369332"/>
          </a:xfrm>
          <a:prstGeom prst="rect">
            <a:avLst/>
          </a:prstGeom>
          <a:noFill/>
        </p:spPr>
        <p:txBody>
          <a:bodyPr wrap="none" rtlCol="0">
            <a:spAutoFit/>
          </a:bodyPr>
          <a:lstStyle/>
          <a:p>
            <a:r>
              <a:rPr lang="en-US" dirty="0"/>
              <a:t>Figure 2 – Conditions sampled during the experiment </a:t>
            </a:r>
          </a:p>
        </p:txBody>
      </p:sp>
      <p:grpSp>
        <p:nvGrpSpPr>
          <p:cNvPr id="18" name="Group 17">
            <a:extLst>
              <a:ext uri="{FF2B5EF4-FFF2-40B4-BE49-F238E27FC236}">
                <a16:creationId xmlns:a16="http://schemas.microsoft.com/office/drawing/2014/main" id="{816B1692-7436-2844-9152-44F819AD0AFC}"/>
              </a:ext>
            </a:extLst>
          </p:cNvPr>
          <p:cNvGrpSpPr/>
          <p:nvPr/>
        </p:nvGrpSpPr>
        <p:grpSpPr>
          <a:xfrm>
            <a:off x="127221" y="1502797"/>
            <a:ext cx="6846073" cy="4786685"/>
            <a:chOff x="127221" y="1502797"/>
            <a:chExt cx="6846073" cy="4786685"/>
          </a:xfrm>
        </p:grpSpPr>
        <p:sp>
          <p:nvSpPr>
            <p:cNvPr id="17" name="Rectangle 16">
              <a:extLst>
                <a:ext uri="{FF2B5EF4-FFF2-40B4-BE49-F238E27FC236}">
                  <a16:creationId xmlns:a16="http://schemas.microsoft.com/office/drawing/2014/main" id="{619BB706-5F60-AC3D-D000-103F0758C8C8}"/>
                </a:ext>
              </a:extLst>
            </p:cNvPr>
            <p:cNvSpPr/>
            <p:nvPr/>
          </p:nvSpPr>
          <p:spPr>
            <a:xfrm>
              <a:off x="127221" y="1502797"/>
              <a:ext cx="6846073" cy="47866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0286C9EC-344F-405A-97F8-81DD9292C39F}"/>
                </a:ext>
              </a:extLst>
            </p:cNvPr>
            <p:cNvGrpSpPr/>
            <p:nvPr/>
          </p:nvGrpSpPr>
          <p:grpSpPr>
            <a:xfrm>
              <a:off x="261904" y="1635994"/>
              <a:ext cx="6409241" cy="4621035"/>
              <a:chOff x="261904" y="1635994"/>
              <a:chExt cx="6409241" cy="4621035"/>
            </a:xfrm>
          </p:grpSpPr>
          <p:grpSp>
            <p:nvGrpSpPr>
              <p:cNvPr id="14" name="Group 13">
                <a:extLst>
                  <a:ext uri="{FF2B5EF4-FFF2-40B4-BE49-F238E27FC236}">
                    <a16:creationId xmlns:a16="http://schemas.microsoft.com/office/drawing/2014/main" id="{3B27A26D-8E3E-A2F2-7494-2D91E1AF5606}"/>
                  </a:ext>
                </a:extLst>
              </p:cNvPr>
              <p:cNvGrpSpPr/>
              <p:nvPr/>
            </p:nvGrpSpPr>
            <p:grpSpPr>
              <a:xfrm>
                <a:off x="261904" y="1635994"/>
                <a:ext cx="6409241" cy="4482537"/>
                <a:chOff x="261904" y="1635994"/>
                <a:chExt cx="6409241" cy="4482537"/>
              </a:xfrm>
            </p:grpSpPr>
            <p:grpSp>
              <p:nvGrpSpPr>
                <p:cNvPr id="10" name="Group 9">
                  <a:extLst>
                    <a:ext uri="{FF2B5EF4-FFF2-40B4-BE49-F238E27FC236}">
                      <a16:creationId xmlns:a16="http://schemas.microsoft.com/office/drawing/2014/main" id="{F6E85101-4184-0D5C-35A3-0437B08FE9B9}"/>
                    </a:ext>
                  </a:extLst>
                </p:cNvPr>
                <p:cNvGrpSpPr/>
                <p:nvPr/>
              </p:nvGrpSpPr>
              <p:grpSpPr>
                <a:xfrm>
                  <a:off x="683812" y="1819522"/>
                  <a:ext cx="5987333" cy="4299008"/>
                  <a:chOff x="683812" y="1819522"/>
                  <a:chExt cx="5987333" cy="4299008"/>
                </a:xfrm>
              </p:grpSpPr>
              <p:pic>
                <p:nvPicPr>
                  <p:cNvPr id="3" name="Picture 2">
                    <a:extLst>
                      <a:ext uri="{FF2B5EF4-FFF2-40B4-BE49-F238E27FC236}">
                        <a16:creationId xmlns:a16="http://schemas.microsoft.com/office/drawing/2014/main" id="{63B777C0-E9A8-FCA3-9ED5-9D8EC6CF46C9}"/>
                      </a:ext>
                    </a:extLst>
                  </p:cNvPr>
                  <p:cNvPicPr>
                    <a:picLocks noChangeAspect="1"/>
                  </p:cNvPicPr>
                  <p:nvPr/>
                </p:nvPicPr>
                <p:blipFill rotWithShape="1">
                  <a:blip r:embed="rId2"/>
                  <a:srcRect l="9892" t="9620" r="8804" b="62147"/>
                  <a:stretch/>
                </p:blipFill>
                <p:spPr>
                  <a:xfrm>
                    <a:off x="723569" y="1819522"/>
                    <a:ext cx="5947576" cy="1376902"/>
                  </a:xfrm>
                  <a:prstGeom prst="rect">
                    <a:avLst/>
                  </a:prstGeom>
                </p:spPr>
              </p:pic>
              <p:pic>
                <p:nvPicPr>
                  <p:cNvPr id="5" name="Picture 4">
                    <a:extLst>
                      <a:ext uri="{FF2B5EF4-FFF2-40B4-BE49-F238E27FC236}">
                        <a16:creationId xmlns:a16="http://schemas.microsoft.com/office/drawing/2014/main" id="{3240BC46-0C6A-BC5B-7BE3-D2DF073CA53C}"/>
                      </a:ext>
                    </a:extLst>
                  </p:cNvPr>
                  <p:cNvPicPr>
                    <a:picLocks noChangeAspect="1"/>
                  </p:cNvPicPr>
                  <p:nvPr/>
                </p:nvPicPr>
                <p:blipFill rotWithShape="1">
                  <a:blip r:embed="rId2"/>
                  <a:srcRect l="9348" t="37989" r="9348" b="35109"/>
                  <a:stretch/>
                </p:blipFill>
                <p:spPr>
                  <a:xfrm>
                    <a:off x="683813" y="3275936"/>
                    <a:ext cx="5947575" cy="1311965"/>
                  </a:xfrm>
                  <a:prstGeom prst="rect">
                    <a:avLst/>
                  </a:prstGeom>
                </p:spPr>
              </p:pic>
              <p:pic>
                <p:nvPicPr>
                  <p:cNvPr id="6" name="Picture 5">
                    <a:extLst>
                      <a:ext uri="{FF2B5EF4-FFF2-40B4-BE49-F238E27FC236}">
                        <a16:creationId xmlns:a16="http://schemas.microsoft.com/office/drawing/2014/main" id="{B1514A1A-9B24-0A09-FBA6-8FC1A8D249BF}"/>
                      </a:ext>
                    </a:extLst>
                  </p:cNvPr>
                  <p:cNvPicPr>
                    <a:picLocks noChangeAspect="1"/>
                  </p:cNvPicPr>
                  <p:nvPr/>
                </p:nvPicPr>
                <p:blipFill rotWithShape="1">
                  <a:blip r:embed="rId2"/>
                  <a:srcRect l="9638" t="65516" r="9057" b="6250"/>
                  <a:stretch/>
                </p:blipFill>
                <p:spPr>
                  <a:xfrm>
                    <a:off x="683812" y="4741628"/>
                    <a:ext cx="5947575" cy="1376902"/>
                  </a:xfrm>
                  <a:prstGeom prst="rect">
                    <a:avLst/>
                  </a:prstGeom>
                </p:spPr>
              </p:pic>
              <p:sp>
                <p:nvSpPr>
                  <p:cNvPr id="7" name="TextBox 6">
                    <a:extLst>
                      <a:ext uri="{FF2B5EF4-FFF2-40B4-BE49-F238E27FC236}">
                        <a16:creationId xmlns:a16="http://schemas.microsoft.com/office/drawing/2014/main" id="{C2C226C3-560F-49F1-08B7-CB54D0F58093}"/>
                      </a:ext>
                    </a:extLst>
                  </p:cNvPr>
                  <p:cNvSpPr txBox="1"/>
                  <p:nvPr/>
                </p:nvSpPr>
                <p:spPr>
                  <a:xfrm>
                    <a:off x="6259169" y="1908313"/>
                    <a:ext cx="372218"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a:t>
                    </a:r>
                  </a:p>
                </p:txBody>
              </p:sp>
              <p:sp>
                <p:nvSpPr>
                  <p:cNvPr id="8" name="TextBox 7">
                    <a:extLst>
                      <a:ext uri="{FF2B5EF4-FFF2-40B4-BE49-F238E27FC236}">
                        <a16:creationId xmlns:a16="http://schemas.microsoft.com/office/drawing/2014/main" id="{0D10DCB4-43A5-9999-911D-5DD5A2626C28}"/>
                      </a:ext>
                    </a:extLst>
                  </p:cNvPr>
                  <p:cNvSpPr txBox="1"/>
                  <p:nvPr/>
                </p:nvSpPr>
                <p:spPr>
                  <a:xfrm>
                    <a:off x="6267001" y="3286481"/>
                    <a:ext cx="372218"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(b)</a:t>
                    </a:r>
                  </a:p>
                </p:txBody>
              </p:sp>
              <p:sp>
                <p:nvSpPr>
                  <p:cNvPr id="9" name="TextBox 8">
                    <a:extLst>
                      <a:ext uri="{FF2B5EF4-FFF2-40B4-BE49-F238E27FC236}">
                        <a16:creationId xmlns:a16="http://schemas.microsoft.com/office/drawing/2014/main" id="{815342B6-3821-46AB-A8B9-785F8706BC1E}"/>
                      </a:ext>
                    </a:extLst>
                  </p:cNvPr>
                  <p:cNvSpPr txBox="1"/>
                  <p:nvPr/>
                </p:nvSpPr>
                <p:spPr>
                  <a:xfrm>
                    <a:off x="6259169" y="4741628"/>
                    <a:ext cx="36420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a:t>
                    </a:r>
                  </a:p>
                </p:txBody>
              </p:sp>
            </p:grpSp>
            <p:sp>
              <p:nvSpPr>
                <p:cNvPr id="11" name="TextBox 10">
                  <a:extLst>
                    <a:ext uri="{FF2B5EF4-FFF2-40B4-BE49-F238E27FC236}">
                      <a16:creationId xmlns:a16="http://schemas.microsoft.com/office/drawing/2014/main" id="{6E2DF5B8-E2C5-03F2-86B7-AA5F70926AAF}"/>
                    </a:ext>
                  </a:extLst>
                </p:cNvPr>
                <p:cNvSpPr txBox="1"/>
                <p:nvPr/>
              </p:nvSpPr>
              <p:spPr>
                <a:xfrm rot="16200000">
                  <a:off x="-379242" y="2277140"/>
                  <a:ext cx="1743957" cy="461665"/>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Significant Wave Height [m]</a:t>
                  </a:r>
                </a:p>
              </p:txBody>
            </p:sp>
            <p:sp>
              <p:nvSpPr>
                <p:cNvPr id="12" name="TextBox 11">
                  <a:extLst>
                    <a:ext uri="{FF2B5EF4-FFF2-40B4-BE49-F238E27FC236}">
                      <a16:creationId xmlns:a16="http://schemas.microsoft.com/office/drawing/2014/main" id="{20F2F3CF-85C3-75AE-036B-4BBBD916F284}"/>
                    </a:ext>
                  </a:extLst>
                </p:cNvPr>
                <p:cNvSpPr txBox="1"/>
                <p:nvPr/>
              </p:nvSpPr>
              <p:spPr>
                <a:xfrm rot="16200000">
                  <a:off x="-188751" y="3668617"/>
                  <a:ext cx="1376903" cy="461665"/>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Mean Wave Period [s]</a:t>
                  </a:r>
                </a:p>
              </p:txBody>
            </p:sp>
            <p:sp>
              <p:nvSpPr>
                <p:cNvPr id="13" name="TextBox 12">
                  <a:extLst>
                    <a:ext uri="{FF2B5EF4-FFF2-40B4-BE49-F238E27FC236}">
                      <a16:creationId xmlns:a16="http://schemas.microsoft.com/office/drawing/2014/main" id="{FCEB9B25-C0C1-C0A5-7354-0BE624C1508F}"/>
                    </a:ext>
                  </a:extLst>
                </p:cNvPr>
                <p:cNvSpPr txBox="1"/>
                <p:nvPr/>
              </p:nvSpPr>
              <p:spPr>
                <a:xfrm rot="16200000">
                  <a:off x="-324042" y="5056124"/>
                  <a:ext cx="1663148" cy="461665"/>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Mean Wave Direction [deg from north]</a:t>
                  </a:r>
                </a:p>
              </p:txBody>
            </p:sp>
          </p:grpSp>
          <p:sp>
            <p:nvSpPr>
              <p:cNvPr id="15" name="TextBox 14">
                <a:extLst>
                  <a:ext uri="{FF2B5EF4-FFF2-40B4-BE49-F238E27FC236}">
                    <a16:creationId xmlns:a16="http://schemas.microsoft.com/office/drawing/2014/main" id="{51F94462-7367-AAFA-9F6A-EC80AC705A62}"/>
                  </a:ext>
                </a:extLst>
              </p:cNvPr>
              <p:cNvSpPr txBox="1"/>
              <p:nvPr/>
            </p:nvSpPr>
            <p:spPr>
              <a:xfrm>
                <a:off x="898497" y="5980030"/>
                <a:ext cx="5653378"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Time [UTC]</a:t>
                </a:r>
              </a:p>
            </p:txBody>
          </p:sp>
        </p:grpSp>
      </p:grpSp>
    </p:spTree>
    <p:extLst>
      <p:ext uri="{BB962C8B-B14F-4D97-AF65-F5344CB8AC3E}">
        <p14:creationId xmlns:p14="http://schemas.microsoft.com/office/powerpoint/2010/main" val="2984267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62481F9-A94C-F9E1-EB15-7047CB78EEBE}"/>
              </a:ext>
            </a:extLst>
          </p:cNvPr>
          <p:cNvPicPr>
            <a:picLocks noChangeAspect="1"/>
          </p:cNvPicPr>
          <p:nvPr/>
        </p:nvPicPr>
        <p:blipFill rotWithShape="1">
          <a:blip r:embed="rId2"/>
          <a:srcRect b="2382"/>
          <a:stretch/>
        </p:blipFill>
        <p:spPr>
          <a:xfrm>
            <a:off x="482600" y="2647950"/>
            <a:ext cx="6350000" cy="4649053"/>
          </a:xfrm>
          <a:prstGeom prst="rect">
            <a:avLst/>
          </a:prstGeom>
        </p:spPr>
      </p:pic>
      <p:sp>
        <p:nvSpPr>
          <p:cNvPr id="2" name="TextBox 1">
            <a:extLst>
              <a:ext uri="{FF2B5EF4-FFF2-40B4-BE49-F238E27FC236}">
                <a16:creationId xmlns:a16="http://schemas.microsoft.com/office/drawing/2014/main" id="{2B749C7D-21FA-7203-50D1-AC7FBD2D29A5}"/>
              </a:ext>
            </a:extLst>
          </p:cNvPr>
          <p:cNvSpPr txBox="1"/>
          <p:nvPr/>
        </p:nvSpPr>
        <p:spPr>
          <a:xfrm>
            <a:off x="2057322" y="1081377"/>
            <a:ext cx="3200556" cy="369332"/>
          </a:xfrm>
          <a:prstGeom prst="rect">
            <a:avLst/>
          </a:prstGeom>
          <a:noFill/>
        </p:spPr>
        <p:txBody>
          <a:bodyPr wrap="none" rtlCol="0">
            <a:spAutoFit/>
          </a:bodyPr>
          <a:lstStyle/>
          <a:p>
            <a:r>
              <a:rPr lang="en-US" dirty="0"/>
              <a:t>Figure 3 – Layout of </a:t>
            </a:r>
            <a:r>
              <a:rPr lang="en-US" dirty="0" err="1"/>
              <a:t>microSWIFT</a:t>
            </a:r>
            <a:endParaRPr lang="en-US" dirty="0"/>
          </a:p>
        </p:txBody>
      </p:sp>
    </p:spTree>
    <p:extLst>
      <p:ext uri="{BB962C8B-B14F-4D97-AF65-F5344CB8AC3E}">
        <p14:creationId xmlns:p14="http://schemas.microsoft.com/office/powerpoint/2010/main" val="26698883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43AEDD-8BE9-87A3-811E-DC7422F7504F}"/>
              </a:ext>
            </a:extLst>
          </p:cNvPr>
          <p:cNvSpPr txBox="1"/>
          <p:nvPr/>
        </p:nvSpPr>
        <p:spPr>
          <a:xfrm>
            <a:off x="2083242" y="2377440"/>
            <a:ext cx="3485891" cy="369332"/>
          </a:xfrm>
          <a:prstGeom prst="rect">
            <a:avLst/>
          </a:prstGeom>
          <a:noFill/>
        </p:spPr>
        <p:txBody>
          <a:bodyPr wrap="none" rtlCol="0">
            <a:spAutoFit/>
          </a:bodyPr>
          <a:lstStyle/>
          <a:p>
            <a:r>
              <a:rPr lang="en-US"/>
              <a:t>Figure 4 </a:t>
            </a:r>
            <a:r>
              <a:rPr lang="en-US" dirty="0"/>
              <a:t>– Recording Software Flow</a:t>
            </a:r>
          </a:p>
        </p:txBody>
      </p:sp>
      <p:grpSp>
        <p:nvGrpSpPr>
          <p:cNvPr id="33" name="Group 32">
            <a:extLst>
              <a:ext uri="{FF2B5EF4-FFF2-40B4-BE49-F238E27FC236}">
                <a16:creationId xmlns:a16="http://schemas.microsoft.com/office/drawing/2014/main" id="{C0626497-B2D2-7627-BF96-CE543AF0FC2A}"/>
              </a:ext>
            </a:extLst>
          </p:cNvPr>
          <p:cNvGrpSpPr/>
          <p:nvPr/>
        </p:nvGrpSpPr>
        <p:grpSpPr>
          <a:xfrm>
            <a:off x="737517" y="2977539"/>
            <a:ext cx="6059606" cy="3084394"/>
            <a:chOff x="1239045" y="4264979"/>
            <a:chExt cx="6059606" cy="3084394"/>
          </a:xfrm>
        </p:grpSpPr>
        <p:sp>
          <p:nvSpPr>
            <p:cNvPr id="32" name="Rectangle 31">
              <a:extLst>
                <a:ext uri="{FF2B5EF4-FFF2-40B4-BE49-F238E27FC236}">
                  <a16:creationId xmlns:a16="http://schemas.microsoft.com/office/drawing/2014/main" id="{DFF4934B-B7CA-C093-D897-E71C4F3A58DD}"/>
                </a:ext>
              </a:extLst>
            </p:cNvPr>
            <p:cNvSpPr/>
            <p:nvPr/>
          </p:nvSpPr>
          <p:spPr>
            <a:xfrm>
              <a:off x="1239045" y="4264979"/>
              <a:ext cx="6059606" cy="30843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BD770982-BE49-9A72-45EE-914BCA58626E}"/>
                </a:ext>
              </a:extLst>
            </p:cNvPr>
            <p:cNvGrpSpPr/>
            <p:nvPr/>
          </p:nvGrpSpPr>
          <p:grpSpPr>
            <a:xfrm>
              <a:off x="1496324" y="4531057"/>
              <a:ext cx="5541751" cy="2775005"/>
              <a:chOff x="785540" y="3146821"/>
              <a:chExt cx="5541751" cy="2775005"/>
            </a:xfrm>
          </p:grpSpPr>
          <p:grpSp>
            <p:nvGrpSpPr>
              <p:cNvPr id="3" name="Group 2">
                <a:extLst>
                  <a:ext uri="{FF2B5EF4-FFF2-40B4-BE49-F238E27FC236}">
                    <a16:creationId xmlns:a16="http://schemas.microsoft.com/office/drawing/2014/main" id="{43280DDE-340A-209B-9259-753194034251}"/>
                  </a:ext>
                </a:extLst>
              </p:cNvPr>
              <p:cNvGrpSpPr/>
              <p:nvPr/>
            </p:nvGrpSpPr>
            <p:grpSpPr>
              <a:xfrm>
                <a:off x="785540" y="3146821"/>
                <a:ext cx="5541751" cy="2775005"/>
                <a:chOff x="2596394" y="617838"/>
                <a:chExt cx="9265056" cy="5387546"/>
              </a:xfrm>
            </p:grpSpPr>
            <p:cxnSp>
              <p:nvCxnSpPr>
                <p:cNvPr id="5" name="Straight Connector 4">
                  <a:extLst>
                    <a:ext uri="{FF2B5EF4-FFF2-40B4-BE49-F238E27FC236}">
                      <a16:creationId xmlns:a16="http://schemas.microsoft.com/office/drawing/2014/main" id="{EF500289-7752-2D53-5BA0-F3235F00BA98}"/>
                    </a:ext>
                  </a:extLst>
                </p:cNvPr>
                <p:cNvCxnSpPr>
                  <a:cxnSpLocks/>
                </p:cNvCxnSpPr>
                <p:nvPr/>
              </p:nvCxnSpPr>
              <p:spPr>
                <a:xfrm flipV="1">
                  <a:off x="11851152" y="1458095"/>
                  <a:ext cx="0" cy="454728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F5ACFC39-D799-AC5E-BA78-6084D8A9002B}"/>
                    </a:ext>
                  </a:extLst>
                </p:cNvPr>
                <p:cNvGrpSpPr/>
                <p:nvPr/>
              </p:nvGrpSpPr>
              <p:grpSpPr>
                <a:xfrm>
                  <a:off x="2596394" y="617838"/>
                  <a:ext cx="9265056" cy="5387546"/>
                  <a:chOff x="2540900" y="617838"/>
                  <a:chExt cx="9320549" cy="5387546"/>
                </a:xfrm>
              </p:grpSpPr>
              <p:sp>
                <p:nvSpPr>
                  <p:cNvPr id="7" name="Rounded Rectangle 6">
                    <a:extLst>
                      <a:ext uri="{FF2B5EF4-FFF2-40B4-BE49-F238E27FC236}">
                        <a16:creationId xmlns:a16="http://schemas.microsoft.com/office/drawing/2014/main" id="{4B378E1D-DF77-6216-89DC-5EC303BBCCFC}"/>
                      </a:ext>
                    </a:extLst>
                  </p:cNvPr>
                  <p:cNvSpPr/>
                  <p:nvPr/>
                </p:nvSpPr>
                <p:spPr>
                  <a:xfrm>
                    <a:off x="2540900" y="617838"/>
                    <a:ext cx="2906188" cy="51218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Arial" panose="020B0604020202020204" pitchFamily="34" charset="0"/>
                        <a:cs typeface="Arial" panose="020B0604020202020204" pitchFamily="34" charset="0"/>
                      </a:rPr>
                      <a:t>Main Processing and Control Script</a:t>
                    </a:r>
                  </a:p>
                  <a:p>
                    <a:pPr algn="ctr"/>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microSWIFT.py</a:t>
                    </a:r>
                    <a:r>
                      <a:rPr lang="en-US" sz="1200" dirty="0">
                        <a:latin typeface="Arial" panose="020B0604020202020204" pitchFamily="34" charset="0"/>
                        <a:cs typeface="Arial" panose="020B0604020202020204" pitchFamily="34" charset="0"/>
                      </a:rPr>
                      <a:t>)</a:t>
                    </a:r>
                  </a:p>
                </p:txBody>
              </p:sp>
              <p:sp>
                <p:nvSpPr>
                  <p:cNvPr id="9" name="Rounded Rectangle 8">
                    <a:extLst>
                      <a:ext uri="{FF2B5EF4-FFF2-40B4-BE49-F238E27FC236}">
                        <a16:creationId xmlns:a16="http://schemas.microsoft.com/office/drawing/2014/main" id="{C1482F94-ED3F-684C-8268-3D9076094C9B}"/>
                      </a:ext>
                    </a:extLst>
                  </p:cNvPr>
                  <p:cNvSpPr/>
                  <p:nvPr/>
                </p:nvSpPr>
                <p:spPr>
                  <a:xfrm>
                    <a:off x="6168075" y="617838"/>
                    <a:ext cx="5249563" cy="6672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Arial" panose="020B0604020202020204" pitchFamily="34" charset="0"/>
                        <a:cs typeface="Arial" panose="020B0604020202020204" pitchFamily="34" charset="0"/>
                      </a:rPr>
                      <a:t>Boot up and Start Onboard Logging</a:t>
                    </a:r>
                  </a:p>
                </p:txBody>
              </p:sp>
              <p:sp>
                <p:nvSpPr>
                  <p:cNvPr id="10" name="Rounded Rectangle 9">
                    <a:extLst>
                      <a:ext uri="{FF2B5EF4-FFF2-40B4-BE49-F238E27FC236}">
                        <a16:creationId xmlns:a16="http://schemas.microsoft.com/office/drawing/2014/main" id="{A92CF83C-765E-24B9-F184-8F90022488DC}"/>
                      </a:ext>
                    </a:extLst>
                  </p:cNvPr>
                  <p:cNvSpPr/>
                  <p:nvPr/>
                </p:nvSpPr>
                <p:spPr>
                  <a:xfrm>
                    <a:off x="6168075" y="1668162"/>
                    <a:ext cx="5249563" cy="6672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Arial" panose="020B0604020202020204" pitchFamily="34" charset="0"/>
                        <a:cs typeface="Arial" panose="020B0604020202020204" pitchFamily="34" charset="0"/>
                      </a:rPr>
                      <a:t>Wait for Start of Recording Window</a:t>
                    </a:r>
                  </a:p>
                </p:txBody>
              </p:sp>
              <p:sp>
                <p:nvSpPr>
                  <p:cNvPr id="11" name="Rounded Rectangle 10">
                    <a:extLst>
                      <a:ext uri="{FF2B5EF4-FFF2-40B4-BE49-F238E27FC236}">
                        <a16:creationId xmlns:a16="http://schemas.microsoft.com/office/drawing/2014/main" id="{6B59292B-9904-B8CC-AE37-F6E554F96F92}"/>
                      </a:ext>
                    </a:extLst>
                  </p:cNvPr>
                  <p:cNvSpPr/>
                  <p:nvPr/>
                </p:nvSpPr>
                <p:spPr>
                  <a:xfrm>
                    <a:off x="6168074" y="2761735"/>
                    <a:ext cx="2345727" cy="6672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Arial" panose="020B0604020202020204" pitchFamily="34" charset="0"/>
                        <a:cs typeface="Arial" panose="020B0604020202020204" pitchFamily="34" charset="0"/>
                      </a:rPr>
                      <a:t>Record IMU Data</a:t>
                    </a:r>
                  </a:p>
                </p:txBody>
              </p:sp>
              <p:sp>
                <p:nvSpPr>
                  <p:cNvPr id="12" name="Rounded Rectangle 11">
                    <a:extLst>
                      <a:ext uri="{FF2B5EF4-FFF2-40B4-BE49-F238E27FC236}">
                        <a16:creationId xmlns:a16="http://schemas.microsoft.com/office/drawing/2014/main" id="{2EBA3B9C-356E-0739-CD54-2C56039B3654}"/>
                      </a:ext>
                    </a:extLst>
                  </p:cNvPr>
                  <p:cNvSpPr/>
                  <p:nvPr/>
                </p:nvSpPr>
                <p:spPr>
                  <a:xfrm>
                    <a:off x="9071911" y="2761734"/>
                    <a:ext cx="2500112" cy="6672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Arial" panose="020B0604020202020204" pitchFamily="34" charset="0"/>
                        <a:cs typeface="Arial" panose="020B0604020202020204" pitchFamily="34" charset="0"/>
                      </a:rPr>
                      <a:t>Record GPS Data</a:t>
                    </a:r>
                  </a:p>
                </p:txBody>
              </p:sp>
              <p:sp>
                <p:nvSpPr>
                  <p:cNvPr id="13" name="Rounded Rectangle 12">
                    <a:extLst>
                      <a:ext uri="{FF2B5EF4-FFF2-40B4-BE49-F238E27FC236}">
                        <a16:creationId xmlns:a16="http://schemas.microsoft.com/office/drawing/2014/main" id="{87F010D5-3755-0258-6D62-8CD9E3632A5E}"/>
                      </a:ext>
                    </a:extLst>
                  </p:cNvPr>
                  <p:cNvSpPr/>
                  <p:nvPr/>
                </p:nvSpPr>
                <p:spPr>
                  <a:xfrm>
                    <a:off x="6168073" y="3956154"/>
                    <a:ext cx="5249563" cy="73203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Arial" panose="020B0604020202020204" pitchFamily="34" charset="0"/>
                        <a:cs typeface="Arial" panose="020B0604020202020204" pitchFamily="34" charset="0"/>
                      </a:rPr>
                      <a:t>Onboard Processing of Data</a:t>
                    </a:r>
                  </a:p>
                  <a:p>
                    <a:pPr algn="ctr"/>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GPSwaves</a:t>
                    </a:r>
                    <a:r>
                      <a:rPr lang="en-US" sz="1200" dirty="0">
                        <a:latin typeface="Arial" panose="020B0604020202020204" pitchFamily="34" charset="0"/>
                        <a:cs typeface="Arial" panose="020B0604020202020204" pitchFamily="34" charset="0"/>
                      </a:rPr>
                      <a:t> Algorithm)</a:t>
                    </a:r>
                  </a:p>
                </p:txBody>
              </p:sp>
              <p:sp>
                <p:nvSpPr>
                  <p:cNvPr id="14" name="Rounded Rectangle 13">
                    <a:extLst>
                      <a:ext uri="{FF2B5EF4-FFF2-40B4-BE49-F238E27FC236}">
                        <a16:creationId xmlns:a16="http://schemas.microsoft.com/office/drawing/2014/main" id="{D3BBEA55-8C5C-BE5F-20D8-DAC5FCE19293}"/>
                      </a:ext>
                    </a:extLst>
                  </p:cNvPr>
                  <p:cNvSpPr/>
                  <p:nvPr/>
                </p:nvSpPr>
                <p:spPr>
                  <a:xfrm>
                    <a:off x="6168073" y="5072447"/>
                    <a:ext cx="5249563" cy="6672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Arial" panose="020B0604020202020204" pitchFamily="34" charset="0"/>
                        <a:cs typeface="Arial" panose="020B0604020202020204" pitchFamily="34" charset="0"/>
                      </a:rPr>
                      <a:t>Send Processed Data to Server</a:t>
                    </a:r>
                  </a:p>
                </p:txBody>
              </p:sp>
              <p:sp>
                <p:nvSpPr>
                  <p:cNvPr id="15" name="Left Brace 14">
                    <a:extLst>
                      <a:ext uri="{FF2B5EF4-FFF2-40B4-BE49-F238E27FC236}">
                        <a16:creationId xmlns:a16="http://schemas.microsoft.com/office/drawing/2014/main" id="{6B623E3F-96F5-961D-4A89-DE85C35047A7}"/>
                      </a:ext>
                    </a:extLst>
                  </p:cNvPr>
                  <p:cNvSpPr/>
                  <p:nvPr/>
                </p:nvSpPr>
                <p:spPr>
                  <a:xfrm>
                    <a:off x="5499780" y="617838"/>
                    <a:ext cx="654908" cy="5121874"/>
                  </a:xfrm>
                  <a:prstGeom prst="leftBrace">
                    <a:avLst>
                      <a:gd name="adj1" fmla="val 8333"/>
                      <a:gd name="adj2" fmla="val 49758"/>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cxnSp>
                <p:nvCxnSpPr>
                  <p:cNvPr id="17" name="Straight Arrow Connector 16">
                    <a:extLst>
                      <a:ext uri="{FF2B5EF4-FFF2-40B4-BE49-F238E27FC236}">
                        <a16:creationId xmlns:a16="http://schemas.microsoft.com/office/drawing/2014/main" id="{6745CA5B-8C16-04CA-00D2-B6126E863431}"/>
                      </a:ext>
                    </a:extLst>
                  </p:cNvPr>
                  <p:cNvCxnSpPr>
                    <a:cxnSpLocks/>
                    <a:endCxn id="10" idx="0"/>
                  </p:cNvCxnSpPr>
                  <p:nvPr/>
                </p:nvCxnSpPr>
                <p:spPr>
                  <a:xfrm flipH="1">
                    <a:off x="8792857" y="1346885"/>
                    <a:ext cx="2048" cy="32127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3D34134-8E47-4A4D-7B47-672247ACA5A1}"/>
                      </a:ext>
                    </a:extLst>
                  </p:cNvPr>
                  <p:cNvCxnSpPr>
                    <a:cxnSpLocks/>
                  </p:cNvCxnSpPr>
                  <p:nvPr/>
                </p:nvCxnSpPr>
                <p:spPr>
                  <a:xfrm>
                    <a:off x="10360104" y="2502242"/>
                    <a:ext cx="0" cy="25949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B27D1E-5931-7C96-12A2-178CE333BB31}"/>
                      </a:ext>
                    </a:extLst>
                  </p:cNvPr>
                  <p:cNvCxnSpPr>
                    <a:cxnSpLocks/>
                  </p:cNvCxnSpPr>
                  <p:nvPr/>
                </p:nvCxnSpPr>
                <p:spPr>
                  <a:xfrm>
                    <a:off x="7340938" y="2502243"/>
                    <a:ext cx="30438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F77B7FD-83BA-A188-5AB9-D123CCD20191}"/>
                      </a:ext>
                    </a:extLst>
                  </p:cNvPr>
                  <p:cNvCxnSpPr>
                    <a:stCxn id="10" idx="2"/>
                  </p:cNvCxnSpPr>
                  <p:nvPr/>
                </p:nvCxnSpPr>
                <p:spPr>
                  <a:xfrm flipH="1">
                    <a:off x="8792854" y="2335427"/>
                    <a:ext cx="3" cy="16681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2B65E8A-25B8-5CD6-FB95-20A7619433D5}"/>
                      </a:ext>
                    </a:extLst>
                  </p:cNvPr>
                  <p:cNvCxnSpPr/>
                  <p:nvPr/>
                </p:nvCxnSpPr>
                <p:spPr>
                  <a:xfrm flipH="1">
                    <a:off x="7328577" y="3428999"/>
                    <a:ext cx="3" cy="16681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20250D5-0EEC-F8BF-7498-5A23273B1083}"/>
                      </a:ext>
                    </a:extLst>
                  </p:cNvPr>
                  <p:cNvCxnSpPr/>
                  <p:nvPr/>
                </p:nvCxnSpPr>
                <p:spPr>
                  <a:xfrm flipH="1">
                    <a:off x="10384818" y="3422822"/>
                    <a:ext cx="3" cy="16681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D2AD7C3-5A4A-7FDF-F631-4BEAF7BB5DF7}"/>
                      </a:ext>
                    </a:extLst>
                  </p:cNvPr>
                  <p:cNvCxnSpPr>
                    <a:cxnSpLocks/>
                  </p:cNvCxnSpPr>
                  <p:nvPr/>
                </p:nvCxnSpPr>
                <p:spPr>
                  <a:xfrm>
                    <a:off x="7316223" y="3577280"/>
                    <a:ext cx="305623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4F32A089-7571-5089-7D38-8EBC7E6940C8}"/>
                      </a:ext>
                    </a:extLst>
                  </p:cNvPr>
                  <p:cNvCxnSpPr>
                    <a:cxnSpLocks/>
                  </p:cNvCxnSpPr>
                  <p:nvPr/>
                </p:nvCxnSpPr>
                <p:spPr>
                  <a:xfrm>
                    <a:off x="8780497" y="3589637"/>
                    <a:ext cx="12357" cy="33981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77A33815-1530-A7F3-6CC4-BF6B2A0C38D0}"/>
                      </a:ext>
                    </a:extLst>
                  </p:cNvPr>
                  <p:cNvCxnSpPr>
                    <a:cxnSpLocks/>
                    <a:stCxn id="13" idx="2"/>
                    <a:endCxn id="14" idx="0"/>
                  </p:cNvCxnSpPr>
                  <p:nvPr/>
                </p:nvCxnSpPr>
                <p:spPr>
                  <a:xfrm>
                    <a:off x="8792856" y="4688193"/>
                    <a:ext cx="0" cy="38425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C67213B-0740-4D38-DEA0-58C59A3B1BBA}"/>
                      </a:ext>
                    </a:extLst>
                  </p:cNvPr>
                  <p:cNvCxnSpPr>
                    <a:cxnSpLocks/>
                  </p:cNvCxnSpPr>
                  <p:nvPr/>
                </p:nvCxnSpPr>
                <p:spPr>
                  <a:xfrm>
                    <a:off x="8794914" y="1482809"/>
                    <a:ext cx="305623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BD1E065-7063-300D-17E3-589A59B455A1}"/>
                      </a:ext>
                    </a:extLst>
                  </p:cNvPr>
                  <p:cNvCxnSpPr>
                    <a:cxnSpLocks/>
                  </p:cNvCxnSpPr>
                  <p:nvPr/>
                </p:nvCxnSpPr>
                <p:spPr>
                  <a:xfrm>
                    <a:off x="8805211" y="5980670"/>
                    <a:ext cx="305623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FC98BCD-C422-6564-0113-80B0AE6FB6F3}"/>
                      </a:ext>
                    </a:extLst>
                  </p:cNvPr>
                  <p:cNvCxnSpPr>
                    <a:cxnSpLocks/>
                  </p:cNvCxnSpPr>
                  <p:nvPr/>
                </p:nvCxnSpPr>
                <p:spPr>
                  <a:xfrm>
                    <a:off x="8792857" y="5733534"/>
                    <a:ext cx="0" cy="2718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30" name="Straight Arrow Connector 29">
                <a:extLst>
                  <a:ext uri="{FF2B5EF4-FFF2-40B4-BE49-F238E27FC236}">
                    <a16:creationId xmlns:a16="http://schemas.microsoft.com/office/drawing/2014/main" id="{FA927E91-42C1-4F3C-990B-E8FAA17D8949}"/>
                  </a:ext>
                </a:extLst>
              </p:cNvPr>
              <p:cNvCxnSpPr>
                <a:cxnSpLocks/>
              </p:cNvCxnSpPr>
              <p:nvPr/>
            </p:nvCxnSpPr>
            <p:spPr>
              <a:xfrm>
                <a:off x="3653598" y="4117435"/>
                <a:ext cx="0" cy="13365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72640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450DC190-3F59-1FA7-577D-01C2E7AD9DA3}"/>
              </a:ext>
            </a:extLst>
          </p:cNvPr>
          <p:cNvSpPr txBox="1"/>
          <p:nvPr/>
        </p:nvSpPr>
        <p:spPr>
          <a:xfrm>
            <a:off x="2359972" y="799784"/>
            <a:ext cx="2819233" cy="369332"/>
          </a:xfrm>
          <a:prstGeom prst="rect">
            <a:avLst/>
          </a:prstGeom>
          <a:noFill/>
        </p:spPr>
        <p:txBody>
          <a:bodyPr wrap="none" rtlCol="0">
            <a:spAutoFit/>
          </a:bodyPr>
          <a:lstStyle/>
          <a:p>
            <a:r>
              <a:rPr lang="en-US" dirty="0"/>
              <a:t>Figure 5 – Example Missions</a:t>
            </a:r>
          </a:p>
        </p:txBody>
      </p:sp>
      <p:grpSp>
        <p:nvGrpSpPr>
          <p:cNvPr id="56" name="Group 55">
            <a:extLst>
              <a:ext uri="{FF2B5EF4-FFF2-40B4-BE49-F238E27FC236}">
                <a16:creationId xmlns:a16="http://schemas.microsoft.com/office/drawing/2014/main" id="{5A004A17-0D85-07F0-40FA-1114B8CE2D04}"/>
              </a:ext>
            </a:extLst>
          </p:cNvPr>
          <p:cNvGrpSpPr/>
          <p:nvPr/>
        </p:nvGrpSpPr>
        <p:grpSpPr>
          <a:xfrm>
            <a:off x="822574" y="1568777"/>
            <a:ext cx="5986818" cy="3801103"/>
            <a:chOff x="822574" y="1568777"/>
            <a:chExt cx="5986818" cy="3801103"/>
          </a:xfrm>
        </p:grpSpPr>
        <p:grpSp>
          <p:nvGrpSpPr>
            <p:cNvPr id="35" name="Group 34">
              <a:extLst>
                <a:ext uri="{FF2B5EF4-FFF2-40B4-BE49-F238E27FC236}">
                  <a16:creationId xmlns:a16="http://schemas.microsoft.com/office/drawing/2014/main" id="{8009CB3F-8A14-8BD4-D5D3-7E685E7EB123}"/>
                </a:ext>
              </a:extLst>
            </p:cNvPr>
            <p:cNvGrpSpPr/>
            <p:nvPr/>
          </p:nvGrpSpPr>
          <p:grpSpPr>
            <a:xfrm>
              <a:off x="822574" y="1568777"/>
              <a:ext cx="5986818" cy="3801103"/>
              <a:chOff x="822574" y="1568777"/>
              <a:chExt cx="5986818" cy="3801103"/>
            </a:xfrm>
          </p:grpSpPr>
          <p:sp>
            <p:nvSpPr>
              <p:cNvPr id="33" name="Rectangle 32">
                <a:extLst>
                  <a:ext uri="{FF2B5EF4-FFF2-40B4-BE49-F238E27FC236}">
                    <a16:creationId xmlns:a16="http://schemas.microsoft.com/office/drawing/2014/main" id="{B8A9EE6F-B1A2-5B1D-7F33-2D52FA9C49D2}"/>
                  </a:ext>
                </a:extLst>
              </p:cNvPr>
              <p:cNvSpPr/>
              <p:nvPr/>
            </p:nvSpPr>
            <p:spPr>
              <a:xfrm>
                <a:off x="822574" y="1568777"/>
                <a:ext cx="5986818" cy="38011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3C03A2DE-6F1F-4361-3FF8-A96A4A3E9063}"/>
                  </a:ext>
                </a:extLst>
              </p:cNvPr>
              <p:cNvGrpSpPr/>
              <p:nvPr/>
            </p:nvGrpSpPr>
            <p:grpSpPr>
              <a:xfrm>
                <a:off x="1028214" y="1603555"/>
                <a:ext cx="5702904" cy="3593048"/>
                <a:chOff x="182053" y="1589907"/>
                <a:chExt cx="5702904" cy="3593048"/>
              </a:xfrm>
            </p:grpSpPr>
            <p:grpSp>
              <p:nvGrpSpPr>
                <p:cNvPr id="14" name="Group 13">
                  <a:extLst>
                    <a:ext uri="{FF2B5EF4-FFF2-40B4-BE49-F238E27FC236}">
                      <a16:creationId xmlns:a16="http://schemas.microsoft.com/office/drawing/2014/main" id="{0965A1E2-28E8-E204-EE01-0CCE05AAE1EB}"/>
                    </a:ext>
                  </a:extLst>
                </p:cNvPr>
                <p:cNvGrpSpPr/>
                <p:nvPr/>
              </p:nvGrpSpPr>
              <p:grpSpPr>
                <a:xfrm>
                  <a:off x="182053" y="1996307"/>
                  <a:ext cx="5328868" cy="3186648"/>
                  <a:chOff x="142804" y="1996307"/>
                  <a:chExt cx="5328868" cy="3186648"/>
                </a:xfrm>
              </p:grpSpPr>
              <p:grpSp>
                <p:nvGrpSpPr>
                  <p:cNvPr id="13" name="Group 12">
                    <a:extLst>
                      <a:ext uri="{FF2B5EF4-FFF2-40B4-BE49-F238E27FC236}">
                        <a16:creationId xmlns:a16="http://schemas.microsoft.com/office/drawing/2014/main" id="{F55B4578-47FE-5C1E-9764-85FF00A7174D}"/>
                      </a:ext>
                    </a:extLst>
                  </p:cNvPr>
                  <p:cNvGrpSpPr/>
                  <p:nvPr/>
                </p:nvGrpSpPr>
                <p:grpSpPr>
                  <a:xfrm>
                    <a:off x="142804" y="1996307"/>
                    <a:ext cx="5328868" cy="3186648"/>
                    <a:chOff x="151242" y="1026247"/>
                    <a:chExt cx="5328868" cy="3186648"/>
                  </a:xfrm>
                </p:grpSpPr>
                <p:pic>
                  <p:nvPicPr>
                    <p:cNvPr id="11" name="Picture 10">
                      <a:extLst>
                        <a:ext uri="{FF2B5EF4-FFF2-40B4-BE49-F238E27FC236}">
                          <a16:creationId xmlns:a16="http://schemas.microsoft.com/office/drawing/2014/main" id="{3405B577-F86D-C231-179C-C6EC0E93E3A5}"/>
                        </a:ext>
                      </a:extLst>
                    </p:cNvPr>
                    <p:cNvPicPr>
                      <a:picLocks noChangeAspect="1"/>
                    </p:cNvPicPr>
                    <p:nvPr/>
                  </p:nvPicPr>
                  <p:blipFill rotWithShape="1">
                    <a:blip r:embed="rId3"/>
                    <a:srcRect l="11209" t="11415" r="24904" b="7719"/>
                    <a:stretch/>
                  </p:blipFill>
                  <p:spPr>
                    <a:xfrm>
                      <a:off x="405517" y="1035345"/>
                      <a:ext cx="2291530" cy="2900552"/>
                    </a:xfrm>
                    <a:prstGeom prst="rect">
                      <a:avLst/>
                    </a:prstGeom>
                  </p:spPr>
                </p:pic>
                <p:pic>
                  <p:nvPicPr>
                    <p:cNvPr id="5" name="Picture 4">
                      <a:extLst>
                        <a:ext uri="{FF2B5EF4-FFF2-40B4-BE49-F238E27FC236}">
                          <a16:creationId xmlns:a16="http://schemas.microsoft.com/office/drawing/2014/main" id="{E4CFFD7D-0F2E-48A3-38B0-6A83B08918EF}"/>
                        </a:ext>
                      </a:extLst>
                    </p:cNvPr>
                    <p:cNvPicPr>
                      <a:picLocks noChangeAspect="1"/>
                    </p:cNvPicPr>
                    <p:nvPr/>
                  </p:nvPicPr>
                  <p:blipFill rotWithShape="1">
                    <a:blip r:embed="rId4"/>
                    <a:srcRect l="11209" t="10741" r="24904" b="7719"/>
                    <a:stretch/>
                  </p:blipFill>
                  <p:spPr>
                    <a:xfrm>
                      <a:off x="3188580" y="1026247"/>
                      <a:ext cx="2291530" cy="2924722"/>
                    </a:xfrm>
                    <a:prstGeom prst="rect">
                      <a:avLst/>
                    </a:prstGeom>
                  </p:spPr>
                </p:pic>
                <p:sp>
                  <p:nvSpPr>
                    <p:cNvPr id="16" name="TextBox 15">
                      <a:extLst>
                        <a:ext uri="{FF2B5EF4-FFF2-40B4-BE49-F238E27FC236}">
                          <a16:creationId xmlns:a16="http://schemas.microsoft.com/office/drawing/2014/main" id="{39D78649-797C-2DDA-34E7-C4BF00A0FC9C}"/>
                        </a:ext>
                      </a:extLst>
                    </p:cNvPr>
                    <p:cNvSpPr txBox="1"/>
                    <p:nvPr/>
                  </p:nvSpPr>
                  <p:spPr>
                    <a:xfrm rot="16200000">
                      <a:off x="4600128" y="1504854"/>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-8 meters</a:t>
                      </a:r>
                    </a:p>
                  </p:txBody>
                </p:sp>
                <p:sp>
                  <p:nvSpPr>
                    <p:cNvPr id="17" name="TextBox 16">
                      <a:extLst>
                        <a:ext uri="{FF2B5EF4-FFF2-40B4-BE49-F238E27FC236}">
                          <a16:creationId xmlns:a16="http://schemas.microsoft.com/office/drawing/2014/main" id="{6EFDE4C1-B69E-1E1E-F999-05811B297CAF}"/>
                        </a:ext>
                      </a:extLst>
                    </p:cNvPr>
                    <p:cNvSpPr txBox="1"/>
                    <p:nvPr/>
                  </p:nvSpPr>
                  <p:spPr>
                    <a:xfrm rot="16200000">
                      <a:off x="4098127" y="1513730"/>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-6 meters</a:t>
                      </a:r>
                    </a:p>
                  </p:txBody>
                </p:sp>
                <p:sp>
                  <p:nvSpPr>
                    <p:cNvPr id="18" name="TextBox 17">
                      <a:extLst>
                        <a:ext uri="{FF2B5EF4-FFF2-40B4-BE49-F238E27FC236}">
                          <a16:creationId xmlns:a16="http://schemas.microsoft.com/office/drawing/2014/main" id="{E8D9FCE4-530F-E09E-F10C-79B01B2FB6BF}"/>
                        </a:ext>
                      </a:extLst>
                    </p:cNvPr>
                    <p:cNvSpPr txBox="1"/>
                    <p:nvPr/>
                  </p:nvSpPr>
                  <p:spPr>
                    <a:xfrm rot="16200000">
                      <a:off x="3662491" y="1513281"/>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-4 meters</a:t>
                      </a:r>
                    </a:p>
                  </p:txBody>
                </p:sp>
                <p:sp>
                  <p:nvSpPr>
                    <p:cNvPr id="2" name="TextBox 1">
                      <a:extLst>
                        <a:ext uri="{FF2B5EF4-FFF2-40B4-BE49-F238E27FC236}">
                          <a16:creationId xmlns:a16="http://schemas.microsoft.com/office/drawing/2014/main" id="{154D2D12-18EB-DE9F-375F-F650EF180EC1}"/>
                        </a:ext>
                      </a:extLst>
                    </p:cNvPr>
                    <p:cNvSpPr txBox="1"/>
                    <p:nvPr/>
                  </p:nvSpPr>
                  <p:spPr>
                    <a:xfrm>
                      <a:off x="655225" y="3935896"/>
                      <a:ext cx="2081019"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Cross Shore Location, x [m]</a:t>
                      </a:r>
                    </a:p>
                  </p:txBody>
                </p:sp>
                <p:sp>
                  <p:nvSpPr>
                    <p:cNvPr id="3" name="TextBox 2">
                      <a:extLst>
                        <a:ext uri="{FF2B5EF4-FFF2-40B4-BE49-F238E27FC236}">
                          <a16:creationId xmlns:a16="http://schemas.microsoft.com/office/drawing/2014/main" id="{23107512-86EE-4391-40C8-09016C021846}"/>
                        </a:ext>
                      </a:extLst>
                    </p:cNvPr>
                    <p:cNvSpPr txBox="1"/>
                    <p:nvPr/>
                  </p:nvSpPr>
                  <p:spPr>
                    <a:xfrm>
                      <a:off x="3381817" y="3935895"/>
                      <a:ext cx="2081019"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Cross Shore Location, x [m]</a:t>
                      </a:r>
                    </a:p>
                  </p:txBody>
                </p:sp>
                <p:sp>
                  <p:nvSpPr>
                    <p:cNvPr id="4" name="TextBox 3">
                      <a:extLst>
                        <a:ext uri="{FF2B5EF4-FFF2-40B4-BE49-F238E27FC236}">
                          <a16:creationId xmlns:a16="http://schemas.microsoft.com/office/drawing/2014/main" id="{49869C24-82FB-6467-926A-25B6724951A1}"/>
                        </a:ext>
                      </a:extLst>
                    </p:cNvPr>
                    <p:cNvSpPr txBox="1"/>
                    <p:nvPr/>
                  </p:nvSpPr>
                  <p:spPr>
                    <a:xfrm rot="16200000">
                      <a:off x="2041810" y="2245015"/>
                      <a:ext cx="2071401"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Along Shore Location, y [m]</a:t>
                      </a:r>
                    </a:p>
                  </p:txBody>
                </p:sp>
                <p:sp>
                  <p:nvSpPr>
                    <p:cNvPr id="12" name="TextBox 11">
                      <a:extLst>
                        <a:ext uri="{FF2B5EF4-FFF2-40B4-BE49-F238E27FC236}">
                          <a16:creationId xmlns:a16="http://schemas.microsoft.com/office/drawing/2014/main" id="{0A00A347-DF15-A753-2984-129AA09BC4C8}"/>
                        </a:ext>
                      </a:extLst>
                    </p:cNvPr>
                    <p:cNvSpPr txBox="1"/>
                    <p:nvPr/>
                  </p:nvSpPr>
                  <p:spPr>
                    <a:xfrm rot="16200000">
                      <a:off x="-745959" y="2307679"/>
                      <a:ext cx="2071401"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Along Shore Location, y [m]</a:t>
                      </a:r>
                    </a:p>
                  </p:txBody>
                </p:sp>
              </p:grpSp>
              <p:sp>
                <p:nvSpPr>
                  <p:cNvPr id="6" name="TextBox 5">
                    <a:extLst>
                      <a:ext uri="{FF2B5EF4-FFF2-40B4-BE49-F238E27FC236}">
                        <a16:creationId xmlns:a16="http://schemas.microsoft.com/office/drawing/2014/main" id="{8ADACDAD-DDBA-28FB-1216-D88C56CCCCB1}"/>
                      </a:ext>
                    </a:extLst>
                  </p:cNvPr>
                  <p:cNvSpPr txBox="1"/>
                  <p:nvPr/>
                </p:nvSpPr>
                <p:spPr>
                  <a:xfrm>
                    <a:off x="602697" y="2043591"/>
                    <a:ext cx="46679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a:t>
                    </a:r>
                  </a:p>
                </p:txBody>
              </p:sp>
              <p:sp>
                <p:nvSpPr>
                  <p:cNvPr id="7" name="TextBox 6">
                    <a:extLst>
                      <a:ext uri="{FF2B5EF4-FFF2-40B4-BE49-F238E27FC236}">
                        <a16:creationId xmlns:a16="http://schemas.microsoft.com/office/drawing/2014/main" id="{16792EAF-606D-4AD8-7C58-220010346D2D}"/>
                      </a:ext>
                    </a:extLst>
                  </p:cNvPr>
                  <p:cNvSpPr txBox="1"/>
                  <p:nvPr/>
                </p:nvSpPr>
                <p:spPr>
                  <a:xfrm>
                    <a:off x="3395179" y="2055444"/>
                    <a:ext cx="46679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(b)</a:t>
                    </a:r>
                  </a:p>
                </p:txBody>
              </p:sp>
            </p:grpSp>
            <p:pic>
              <p:nvPicPr>
                <p:cNvPr id="20" name="Picture 19">
                  <a:extLst>
                    <a:ext uri="{FF2B5EF4-FFF2-40B4-BE49-F238E27FC236}">
                      <a16:creationId xmlns:a16="http://schemas.microsoft.com/office/drawing/2014/main" id="{3C53BEA5-AE62-4740-61A4-340AE4E6E91A}"/>
                    </a:ext>
                  </a:extLst>
                </p:cNvPr>
                <p:cNvPicPr>
                  <a:picLocks noChangeAspect="1"/>
                </p:cNvPicPr>
                <p:nvPr/>
              </p:nvPicPr>
              <p:blipFill rotWithShape="1">
                <a:blip r:embed="rId3"/>
                <a:srcRect l="77803" t="10993" r="16627" b="10371"/>
                <a:stretch/>
              </p:blipFill>
              <p:spPr>
                <a:xfrm rot="5400000">
                  <a:off x="1605713" y="821399"/>
                  <a:ext cx="156626" cy="2211385"/>
                </a:xfrm>
                <a:prstGeom prst="rect">
                  <a:avLst/>
                </a:prstGeom>
              </p:spPr>
            </p:pic>
            <p:sp>
              <p:nvSpPr>
                <p:cNvPr id="22" name="TextBox 21">
                  <a:extLst>
                    <a:ext uri="{FF2B5EF4-FFF2-40B4-BE49-F238E27FC236}">
                      <a16:creationId xmlns:a16="http://schemas.microsoft.com/office/drawing/2014/main" id="{5AC789A2-A4CD-4C10-6B11-7DFBE0A20C3F}"/>
                    </a:ext>
                  </a:extLst>
                </p:cNvPr>
                <p:cNvSpPr txBox="1"/>
                <p:nvPr/>
              </p:nvSpPr>
              <p:spPr>
                <a:xfrm>
                  <a:off x="585217" y="1589907"/>
                  <a:ext cx="2181838"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Time [UTC]</a:t>
                  </a:r>
                </a:p>
              </p:txBody>
            </p:sp>
            <p:sp>
              <p:nvSpPr>
                <p:cNvPr id="24" name="TextBox 23">
                  <a:extLst>
                    <a:ext uri="{FF2B5EF4-FFF2-40B4-BE49-F238E27FC236}">
                      <a16:creationId xmlns:a16="http://schemas.microsoft.com/office/drawing/2014/main" id="{BD786567-101E-2E4F-F703-BBA46A995289}"/>
                    </a:ext>
                  </a:extLst>
                </p:cNvPr>
                <p:cNvSpPr txBox="1"/>
                <p:nvPr/>
              </p:nvSpPr>
              <p:spPr>
                <a:xfrm>
                  <a:off x="195795" y="1679756"/>
                  <a:ext cx="1002197" cy="215444"/>
                </a:xfrm>
                <a:prstGeom prst="rect">
                  <a:avLst/>
                </a:prstGeom>
                <a:noFill/>
              </p:spPr>
              <p:txBody>
                <a:bodyPr wrap="none" rtlCol="0">
                  <a:spAutoFit/>
                </a:bodyPr>
                <a:lstStyle/>
                <a:p>
                  <a:r>
                    <a:rPr lang="en-US" sz="800" dirty="0">
                      <a:latin typeface="Arial" panose="020B0604020202020204" pitchFamily="34" charset="0"/>
                      <a:cs typeface="Arial" panose="020B0604020202020204" pitchFamily="34" charset="0"/>
                    </a:rPr>
                    <a:t>2021-10-08 14:10</a:t>
                  </a:r>
                </a:p>
              </p:txBody>
            </p:sp>
            <p:sp>
              <p:nvSpPr>
                <p:cNvPr id="25" name="TextBox 24">
                  <a:extLst>
                    <a:ext uri="{FF2B5EF4-FFF2-40B4-BE49-F238E27FC236}">
                      <a16:creationId xmlns:a16="http://schemas.microsoft.com/office/drawing/2014/main" id="{BBC3ED22-50BA-0593-942F-9C8E1CA95E4E}"/>
                    </a:ext>
                  </a:extLst>
                </p:cNvPr>
                <p:cNvSpPr txBox="1"/>
                <p:nvPr/>
              </p:nvSpPr>
              <p:spPr>
                <a:xfrm>
                  <a:off x="2128072" y="1683495"/>
                  <a:ext cx="1002197" cy="215444"/>
                </a:xfrm>
                <a:prstGeom prst="rect">
                  <a:avLst/>
                </a:prstGeom>
                <a:noFill/>
              </p:spPr>
              <p:txBody>
                <a:bodyPr wrap="none" rtlCol="0">
                  <a:spAutoFit/>
                </a:bodyPr>
                <a:lstStyle/>
                <a:p>
                  <a:r>
                    <a:rPr lang="en-US" sz="800" dirty="0">
                      <a:latin typeface="Arial" panose="020B0604020202020204" pitchFamily="34" charset="0"/>
                      <a:cs typeface="Arial" panose="020B0604020202020204" pitchFamily="34" charset="0"/>
                    </a:rPr>
                    <a:t>2021-10-08 14:31</a:t>
                  </a:r>
                </a:p>
              </p:txBody>
            </p:sp>
            <p:pic>
              <p:nvPicPr>
                <p:cNvPr id="26" name="Picture 25">
                  <a:extLst>
                    <a:ext uri="{FF2B5EF4-FFF2-40B4-BE49-F238E27FC236}">
                      <a16:creationId xmlns:a16="http://schemas.microsoft.com/office/drawing/2014/main" id="{8A927CCA-D0D7-CB21-1964-6807474E4C78}"/>
                    </a:ext>
                  </a:extLst>
                </p:cNvPr>
                <p:cNvPicPr>
                  <a:picLocks noChangeAspect="1"/>
                </p:cNvPicPr>
                <p:nvPr/>
              </p:nvPicPr>
              <p:blipFill rotWithShape="1">
                <a:blip r:embed="rId3"/>
                <a:srcRect l="77803" t="10993" r="16627" b="10371"/>
                <a:stretch/>
              </p:blipFill>
              <p:spPr>
                <a:xfrm rot="5400000">
                  <a:off x="4335576" y="825948"/>
                  <a:ext cx="156626" cy="2211385"/>
                </a:xfrm>
                <a:prstGeom prst="rect">
                  <a:avLst/>
                </a:prstGeom>
              </p:spPr>
            </p:pic>
            <p:sp>
              <p:nvSpPr>
                <p:cNvPr id="27" name="TextBox 26">
                  <a:extLst>
                    <a:ext uri="{FF2B5EF4-FFF2-40B4-BE49-F238E27FC236}">
                      <a16:creationId xmlns:a16="http://schemas.microsoft.com/office/drawing/2014/main" id="{199979D1-0C5B-4134-8E8E-2F269F94AB4C}"/>
                    </a:ext>
                  </a:extLst>
                </p:cNvPr>
                <p:cNvSpPr txBox="1"/>
                <p:nvPr/>
              </p:nvSpPr>
              <p:spPr>
                <a:xfrm>
                  <a:off x="3962216" y="1607959"/>
                  <a:ext cx="966034"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Time [UTC]</a:t>
                  </a:r>
                </a:p>
              </p:txBody>
            </p:sp>
            <p:sp>
              <p:nvSpPr>
                <p:cNvPr id="28" name="TextBox 27">
                  <a:extLst>
                    <a:ext uri="{FF2B5EF4-FFF2-40B4-BE49-F238E27FC236}">
                      <a16:creationId xmlns:a16="http://schemas.microsoft.com/office/drawing/2014/main" id="{364B41F7-A07C-8490-6FD9-B95197BBF52A}"/>
                    </a:ext>
                  </a:extLst>
                </p:cNvPr>
                <p:cNvSpPr txBox="1"/>
                <p:nvPr/>
              </p:nvSpPr>
              <p:spPr>
                <a:xfrm>
                  <a:off x="2995147" y="1679561"/>
                  <a:ext cx="1002197" cy="215444"/>
                </a:xfrm>
                <a:prstGeom prst="rect">
                  <a:avLst/>
                </a:prstGeom>
                <a:noFill/>
              </p:spPr>
              <p:txBody>
                <a:bodyPr wrap="none" rtlCol="0">
                  <a:spAutoFit/>
                </a:bodyPr>
                <a:lstStyle/>
                <a:p>
                  <a:r>
                    <a:rPr lang="en-US" sz="800" dirty="0">
                      <a:latin typeface="Arial" panose="020B0604020202020204" pitchFamily="34" charset="0"/>
                      <a:cs typeface="Arial" panose="020B0604020202020204" pitchFamily="34" charset="0"/>
                    </a:rPr>
                    <a:t>2021-10-29 15:04</a:t>
                  </a:r>
                </a:p>
              </p:txBody>
            </p:sp>
            <p:sp>
              <p:nvSpPr>
                <p:cNvPr id="29" name="TextBox 28">
                  <a:extLst>
                    <a:ext uri="{FF2B5EF4-FFF2-40B4-BE49-F238E27FC236}">
                      <a16:creationId xmlns:a16="http://schemas.microsoft.com/office/drawing/2014/main" id="{4AE0C64A-47C4-2053-F24C-E1BA537ACC08}"/>
                    </a:ext>
                  </a:extLst>
                </p:cNvPr>
                <p:cNvSpPr txBox="1"/>
                <p:nvPr/>
              </p:nvSpPr>
              <p:spPr>
                <a:xfrm>
                  <a:off x="4882760" y="1683351"/>
                  <a:ext cx="1002197" cy="215444"/>
                </a:xfrm>
                <a:prstGeom prst="rect">
                  <a:avLst/>
                </a:prstGeom>
                <a:noFill/>
              </p:spPr>
              <p:txBody>
                <a:bodyPr wrap="none" rtlCol="0">
                  <a:spAutoFit/>
                </a:bodyPr>
                <a:lstStyle/>
                <a:p>
                  <a:r>
                    <a:rPr lang="en-US" sz="800" dirty="0">
                      <a:latin typeface="Arial" panose="020B0604020202020204" pitchFamily="34" charset="0"/>
                      <a:cs typeface="Arial" panose="020B0604020202020204" pitchFamily="34" charset="0"/>
                    </a:rPr>
                    <a:t>2021-10-29 15:11</a:t>
                  </a:r>
                </a:p>
              </p:txBody>
            </p:sp>
          </p:grpSp>
        </p:grpSp>
        <p:sp>
          <p:nvSpPr>
            <p:cNvPr id="36" name="TextBox 35">
              <a:extLst>
                <a:ext uri="{FF2B5EF4-FFF2-40B4-BE49-F238E27FC236}">
                  <a16:creationId xmlns:a16="http://schemas.microsoft.com/office/drawing/2014/main" id="{BEDEBF98-F308-8D4F-89B2-EB0D072243C8}"/>
                </a:ext>
              </a:extLst>
            </p:cNvPr>
            <p:cNvSpPr txBox="1"/>
            <p:nvPr/>
          </p:nvSpPr>
          <p:spPr>
            <a:xfrm rot="16200000">
              <a:off x="2693257" y="2496869"/>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-8 meters</a:t>
              </a:r>
            </a:p>
          </p:txBody>
        </p:sp>
        <p:sp>
          <p:nvSpPr>
            <p:cNvPr id="37" name="TextBox 36">
              <a:extLst>
                <a:ext uri="{FF2B5EF4-FFF2-40B4-BE49-F238E27FC236}">
                  <a16:creationId xmlns:a16="http://schemas.microsoft.com/office/drawing/2014/main" id="{B7FE63F0-ED2A-BF6C-F6A8-1C57E9333447}"/>
                </a:ext>
              </a:extLst>
            </p:cNvPr>
            <p:cNvSpPr txBox="1"/>
            <p:nvPr/>
          </p:nvSpPr>
          <p:spPr>
            <a:xfrm rot="16200000">
              <a:off x="2191256" y="2496647"/>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-6 meters</a:t>
              </a:r>
            </a:p>
          </p:txBody>
        </p:sp>
        <p:sp>
          <p:nvSpPr>
            <p:cNvPr id="38" name="TextBox 37">
              <a:extLst>
                <a:ext uri="{FF2B5EF4-FFF2-40B4-BE49-F238E27FC236}">
                  <a16:creationId xmlns:a16="http://schemas.microsoft.com/office/drawing/2014/main" id="{57AEC41E-A8D7-2C45-BE7E-2DD8015C74A6}"/>
                </a:ext>
              </a:extLst>
            </p:cNvPr>
            <p:cNvSpPr txBox="1"/>
            <p:nvPr/>
          </p:nvSpPr>
          <p:spPr>
            <a:xfrm rot="16200000">
              <a:off x="1755620" y="2496198"/>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-4 meters</a:t>
              </a:r>
            </a:p>
          </p:txBody>
        </p:sp>
      </p:grpSp>
    </p:spTree>
    <p:extLst>
      <p:ext uri="{BB962C8B-B14F-4D97-AF65-F5344CB8AC3E}">
        <p14:creationId xmlns:p14="http://schemas.microsoft.com/office/powerpoint/2010/main" val="11002194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1B18F6B-E461-58B7-922E-1FB6A2169626}"/>
              </a:ext>
            </a:extLst>
          </p:cNvPr>
          <p:cNvSpPr txBox="1"/>
          <p:nvPr/>
        </p:nvSpPr>
        <p:spPr>
          <a:xfrm>
            <a:off x="1988938" y="978010"/>
            <a:ext cx="3337324" cy="369332"/>
          </a:xfrm>
          <a:prstGeom prst="rect">
            <a:avLst/>
          </a:prstGeom>
          <a:noFill/>
        </p:spPr>
        <p:txBody>
          <a:bodyPr wrap="none" rtlCol="0">
            <a:spAutoFit/>
          </a:bodyPr>
          <a:lstStyle/>
          <a:p>
            <a:r>
              <a:rPr lang="en-US" dirty="0"/>
              <a:t>Figure 6 – Processing of Raw Data</a:t>
            </a:r>
          </a:p>
        </p:txBody>
      </p:sp>
      <p:grpSp>
        <p:nvGrpSpPr>
          <p:cNvPr id="5" name="Group 4">
            <a:extLst>
              <a:ext uri="{FF2B5EF4-FFF2-40B4-BE49-F238E27FC236}">
                <a16:creationId xmlns:a16="http://schemas.microsoft.com/office/drawing/2014/main" id="{4A349EA8-B9AB-FF70-9AAB-8491BE98D830}"/>
              </a:ext>
            </a:extLst>
          </p:cNvPr>
          <p:cNvGrpSpPr/>
          <p:nvPr/>
        </p:nvGrpSpPr>
        <p:grpSpPr>
          <a:xfrm>
            <a:off x="144087" y="1496291"/>
            <a:ext cx="6921731" cy="5220393"/>
            <a:chOff x="144087" y="1496291"/>
            <a:chExt cx="6921731" cy="5220393"/>
          </a:xfrm>
        </p:grpSpPr>
        <p:sp>
          <p:nvSpPr>
            <p:cNvPr id="4" name="Rectangle 3">
              <a:extLst>
                <a:ext uri="{FF2B5EF4-FFF2-40B4-BE49-F238E27FC236}">
                  <a16:creationId xmlns:a16="http://schemas.microsoft.com/office/drawing/2014/main" id="{E7C3E665-554A-669A-8833-A2CBD182391D}"/>
                </a:ext>
              </a:extLst>
            </p:cNvPr>
            <p:cNvSpPr/>
            <p:nvPr/>
          </p:nvSpPr>
          <p:spPr>
            <a:xfrm>
              <a:off x="144087" y="1496291"/>
              <a:ext cx="6921731" cy="52203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B84A04B7-345E-5CA1-BCB6-0A1FC8EE2724}"/>
                </a:ext>
              </a:extLst>
            </p:cNvPr>
            <p:cNvGrpSpPr/>
            <p:nvPr/>
          </p:nvGrpSpPr>
          <p:grpSpPr>
            <a:xfrm>
              <a:off x="172380" y="1646045"/>
              <a:ext cx="6779852" cy="5014832"/>
              <a:chOff x="189005" y="1690380"/>
              <a:chExt cx="6779852" cy="5014832"/>
            </a:xfrm>
          </p:grpSpPr>
          <p:grpSp>
            <p:nvGrpSpPr>
              <p:cNvPr id="26" name="Group 25">
                <a:extLst>
                  <a:ext uri="{FF2B5EF4-FFF2-40B4-BE49-F238E27FC236}">
                    <a16:creationId xmlns:a16="http://schemas.microsoft.com/office/drawing/2014/main" id="{C6A6FC4C-4FA7-8635-17FB-07550B325359}"/>
                  </a:ext>
                </a:extLst>
              </p:cNvPr>
              <p:cNvGrpSpPr/>
              <p:nvPr/>
            </p:nvGrpSpPr>
            <p:grpSpPr>
              <a:xfrm>
                <a:off x="189005" y="1954916"/>
                <a:ext cx="6779852" cy="1263102"/>
                <a:chOff x="66486" y="876630"/>
                <a:chExt cx="9522173" cy="1593069"/>
              </a:xfrm>
            </p:grpSpPr>
            <p:cxnSp>
              <p:nvCxnSpPr>
                <p:cNvPr id="27" name="Straight Connector 26">
                  <a:extLst>
                    <a:ext uri="{FF2B5EF4-FFF2-40B4-BE49-F238E27FC236}">
                      <a16:creationId xmlns:a16="http://schemas.microsoft.com/office/drawing/2014/main" id="{E42AA627-1A3F-7D15-84C1-EFBCED0FB199}"/>
                    </a:ext>
                  </a:extLst>
                </p:cNvPr>
                <p:cNvCxnSpPr>
                  <a:cxnSpLocks/>
                </p:cNvCxnSpPr>
                <p:nvPr/>
              </p:nvCxnSpPr>
              <p:spPr>
                <a:xfrm flipV="1">
                  <a:off x="5835760" y="1398506"/>
                  <a:ext cx="3752899" cy="4199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2C12F5F-A3F9-2252-3225-E46B42517819}"/>
                    </a:ext>
                  </a:extLst>
                </p:cNvPr>
                <p:cNvCxnSpPr>
                  <a:cxnSpLocks/>
                </p:cNvCxnSpPr>
                <p:nvPr/>
              </p:nvCxnSpPr>
              <p:spPr>
                <a:xfrm flipV="1">
                  <a:off x="213104" y="1436280"/>
                  <a:ext cx="4192641" cy="4199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08A4EA5-8707-32B6-9F2A-2AC6AE586322}"/>
                    </a:ext>
                  </a:extLst>
                </p:cNvPr>
                <p:cNvCxnSpPr>
                  <a:cxnSpLocks/>
                </p:cNvCxnSpPr>
                <p:nvPr/>
              </p:nvCxnSpPr>
              <p:spPr>
                <a:xfrm>
                  <a:off x="4874246" y="1436280"/>
                  <a:ext cx="498469" cy="0"/>
                </a:xfrm>
                <a:prstGeom prst="straightConnector1">
                  <a:avLst/>
                </a:prstGeom>
                <a:ln w="15875">
                  <a:solidFill>
                    <a:schemeClr val="tx1"/>
                  </a:solidFill>
                  <a:tailEnd type="arrow" w="med" len="lg"/>
                </a:ln>
              </p:spPr>
              <p:style>
                <a:lnRef idx="1">
                  <a:schemeClr val="accent1"/>
                </a:lnRef>
                <a:fillRef idx="0">
                  <a:schemeClr val="accent1"/>
                </a:fillRef>
                <a:effectRef idx="0">
                  <a:schemeClr val="accent1"/>
                </a:effectRef>
                <a:fontRef idx="minor">
                  <a:schemeClr val="tx1"/>
                </a:fontRef>
              </p:style>
            </p:cxnSp>
            <p:sp>
              <p:nvSpPr>
                <p:cNvPr id="30" name="Freeform 29">
                  <a:extLst>
                    <a:ext uri="{FF2B5EF4-FFF2-40B4-BE49-F238E27FC236}">
                      <a16:creationId xmlns:a16="http://schemas.microsoft.com/office/drawing/2014/main" id="{B3289B86-370A-5993-7DB5-2C83DB23E66B}"/>
                    </a:ext>
                  </a:extLst>
                </p:cNvPr>
                <p:cNvSpPr/>
                <p:nvPr/>
              </p:nvSpPr>
              <p:spPr>
                <a:xfrm>
                  <a:off x="489858" y="892349"/>
                  <a:ext cx="3157127" cy="1119301"/>
                </a:xfrm>
                <a:custGeom>
                  <a:avLst/>
                  <a:gdLst>
                    <a:gd name="connsiteX0" fmla="*/ 0 w 1501690"/>
                    <a:gd name="connsiteY0" fmla="*/ 860822 h 964960"/>
                    <a:gd name="connsiteX1" fmla="*/ 484095 w 1501690"/>
                    <a:gd name="connsiteY1" fmla="*/ 211 h 964960"/>
                    <a:gd name="connsiteX2" fmla="*/ 1048871 w 1501690"/>
                    <a:gd name="connsiteY2" fmla="*/ 928058 h 964960"/>
                    <a:gd name="connsiteX3" fmla="*/ 1465730 w 1501690"/>
                    <a:gd name="connsiteY3" fmla="*/ 780140 h 964960"/>
                    <a:gd name="connsiteX4" fmla="*/ 1452283 w 1501690"/>
                    <a:gd name="connsiteY4" fmla="*/ 780140 h 964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1690" h="964960">
                      <a:moveTo>
                        <a:pt x="0" y="860822"/>
                      </a:moveTo>
                      <a:cubicBezTo>
                        <a:pt x="154641" y="424913"/>
                        <a:pt x="309283" y="-10995"/>
                        <a:pt x="484095" y="211"/>
                      </a:cubicBezTo>
                      <a:cubicBezTo>
                        <a:pt x="658907" y="11417"/>
                        <a:pt x="885265" y="798070"/>
                        <a:pt x="1048871" y="928058"/>
                      </a:cubicBezTo>
                      <a:cubicBezTo>
                        <a:pt x="1212477" y="1058046"/>
                        <a:pt x="1398495" y="804793"/>
                        <a:pt x="1465730" y="780140"/>
                      </a:cubicBezTo>
                      <a:cubicBezTo>
                        <a:pt x="1532965" y="755487"/>
                        <a:pt x="1492624" y="767813"/>
                        <a:pt x="1452283" y="780140"/>
                      </a:cubicBezTo>
                    </a:path>
                  </a:pathLst>
                </a:cu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pic>
              <p:nvPicPr>
                <p:cNvPr id="31" name="Picture 30">
                  <a:extLst>
                    <a:ext uri="{FF2B5EF4-FFF2-40B4-BE49-F238E27FC236}">
                      <a16:creationId xmlns:a16="http://schemas.microsoft.com/office/drawing/2014/main" id="{65D809B7-D4ED-77C2-7241-9E0109BAFB8A}"/>
                    </a:ext>
                  </a:extLst>
                </p:cNvPr>
                <p:cNvPicPr>
                  <a:picLocks noChangeAspect="1"/>
                </p:cNvPicPr>
                <p:nvPr/>
              </p:nvPicPr>
              <p:blipFill>
                <a:blip r:embed="rId2"/>
                <a:stretch>
                  <a:fillRect/>
                </a:stretch>
              </p:blipFill>
              <p:spPr>
                <a:xfrm rot="3175471">
                  <a:off x="378545" y="1015363"/>
                  <a:ext cx="692435" cy="692435"/>
                </a:xfrm>
                <a:prstGeom prst="rect">
                  <a:avLst/>
                </a:prstGeom>
              </p:spPr>
            </p:pic>
            <p:sp>
              <p:nvSpPr>
                <p:cNvPr id="32" name="TextBox 31">
                  <a:extLst>
                    <a:ext uri="{FF2B5EF4-FFF2-40B4-BE49-F238E27FC236}">
                      <a16:creationId xmlns:a16="http://schemas.microsoft.com/office/drawing/2014/main" id="{B26F51C3-EB78-C882-A915-C7659651DB58}"/>
                    </a:ext>
                  </a:extLst>
                </p:cNvPr>
                <p:cNvSpPr txBox="1"/>
                <p:nvPr/>
              </p:nvSpPr>
              <p:spPr>
                <a:xfrm>
                  <a:off x="66486" y="1855178"/>
                  <a:ext cx="2859676" cy="582268"/>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Uncorrected Down </a:t>
                  </a:r>
                </a:p>
                <a:p>
                  <a:pPr algn="ctr"/>
                  <a:r>
                    <a:rPr lang="en-US" sz="1200" dirty="0">
                      <a:latin typeface="Arial" panose="020B0604020202020204" pitchFamily="34" charset="0"/>
                      <a:cs typeface="Arial" panose="020B0604020202020204" pitchFamily="34" charset="0"/>
                    </a:rPr>
                    <a:t>(relative to the buoy)</a:t>
                  </a:r>
                </a:p>
              </p:txBody>
            </p:sp>
            <p:sp>
              <p:nvSpPr>
                <p:cNvPr id="33" name="Freeform 32">
                  <a:extLst>
                    <a:ext uri="{FF2B5EF4-FFF2-40B4-BE49-F238E27FC236}">
                      <a16:creationId xmlns:a16="http://schemas.microsoft.com/office/drawing/2014/main" id="{4BA94762-C789-B30C-304D-D07AE317D379}"/>
                    </a:ext>
                  </a:extLst>
                </p:cNvPr>
                <p:cNvSpPr/>
                <p:nvPr/>
              </p:nvSpPr>
              <p:spPr>
                <a:xfrm>
                  <a:off x="5972836" y="876630"/>
                  <a:ext cx="3213376" cy="1119300"/>
                </a:xfrm>
                <a:custGeom>
                  <a:avLst/>
                  <a:gdLst>
                    <a:gd name="connsiteX0" fmla="*/ 0 w 1501690"/>
                    <a:gd name="connsiteY0" fmla="*/ 860822 h 964960"/>
                    <a:gd name="connsiteX1" fmla="*/ 484095 w 1501690"/>
                    <a:gd name="connsiteY1" fmla="*/ 211 h 964960"/>
                    <a:gd name="connsiteX2" fmla="*/ 1048871 w 1501690"/>
                    <a:gd name="connsiteY2" fmla="*/ 928058 h 964960"/>
                    <a:gd name="connsiteX3" fmla="*/ 1465730 w 1501690"/>
                    <a:gd name="connsiteY3" fmla="*/ 780140 h 964960"/>
                    <a:gd name="connsiteX4" fmla="*/ 1452283 w 1501690"/>
                    <a:gd name="connsiteY4" fmla="*/ 780140 h 964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1690" h="964960">
                      <a:moveTo>
                        <a:pt x="0" y="860822"/>
                      </a:moveTo>
                      <a:cubicBezTo>
                        <a:pt x="154641" y="424913"/>
                        <a:pt x="309283" y="-10995"/>
                        <a:pt x="484095" y="211"/>
                      </a:cubicBezTo>
                      <a:cubicBezTo>
                        <a:pt x="658907" y="11417"/>
                        <a:pt x="885265" y="798070"/>
                        <a:pt x="1048871" y="928058"/>
                      </a:cubicBezTo>
                      <a:cubicBezTo>
                        <a:pt x="1212477" y="1058046"/>
                        <a:pt x="1398495" y="804793"/>
                        <a:pt x="1465730" y="780140"/>
                      </a:cubicBezTo>
                      <a:cubicBezTo>
                        <a:pt x="1532965" y="755487"/>
                        <a:pt x="1492624" y="767813"/>
                        <a:pt x="1452283" y="780140"/>
                      </a:cubicBezTo>
                    </a:path>
                  </a:pathLst>
                </a:cu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pic>
              <p:nvPicPr>
                <p:cNvPr id="34" name="Picture 33">
                  <a:extLst>
                    <a:ext uri="{FF2B5EF4-FFF2-40B4-BE49-F238E27FC236}">
                      <a16:creationId xmlns:a16="http://schemas.microsoft.com/office/drawing/2014/main" id="{AF40393D-426B-E628-2AEB-C948E019EB68}"/>
                    </a:ext>
                  </a:extLst>
                </p:cNvPr>
                <p:cNvPicPr>
                  <a:picLocks noChangeAspect="1"/>
                </p:cNvPicPr>
                <p:nvPr/>
              </p:nvPicPr>
              <p:blipFill>
                <a:blip r:embed="rId2"/>
                <a:stretch>
                  <a:fillRect/>
                </a:stretch>
              </p:blipFill>
              <p:spPr>
                <a:xfrm rot="3175471">
                  <a:off x="5861522" y="999644"/>
                  <a:ext cx="692436" cy="692434"/>
                </a:xfrm>
                <a:prstGeom prst="rect">
                  <a:avLst/>
                </a:prstGeom>
              </p:spPr>
            </p:pic>
            <p:sp>
              <p:nvSpPr>
                <p:cNvPr id="35" name="TextBox 34">
                  <a:extLst>
                    <a:ext uri="{FF2B5EF4-FFF2-40B4-BE49-F238E27FC236}">
                      <a16:creationId xmlns:a16="http://schemas.microsoft.com/office/drawing/2014/main" id="{1504C741-0491-EF7F-6903-C66C843CC420}"/>
                    </a:ext>
                  </a:extLst>
                </p:cNvPr>
                <p:cNvSpPr txBox="1"/>
                <p:nvPr/>
              </p:nvSpPr>
              <p:spPr>
                <a:xfrm>
                  <a:off x="4720970" y="1887431"/>
                  <a:ext cx="3043328" cy="582268"/>
                </a:xfrm>
                <a:prstGeom prst="rect">
                  <a:avLst/>
                </a:prstGeom>
                <a:noFill/>
              </p:spPr>
              <p:txBody>
                <a:bodyPr wrap="square" rtlCol="0">
                  <a:spAutoFit/>
                </a:bodyPr>
                <a:lstStyle/>
                <a:p>
                  <a:pPr algn="ctr"/>
                  <a:r>
                    <a:rPr lang="en-US" sz="1200" dirty="0">
                      <a:solidFill>
                        <a:srgbClr val="FF0000"/>
                      </a:solidFill>
                      <a:latin typeface="Arial" panose="020B0604020202020204" pitchFamily="34" charset="0"/>
                      <a:cs typeface="Arial" panose="020B0604020202020204" pitchFamily="34" charset="0"/>
                    </a:rPr>
                    <a:t>Corrected Down </a:t>
                  </a:r>
                </a:p>
                <a:p>
                  <a:pPr algn="ctr"/>
                  <a:r>
                    <a:rPr lang="en-US" sz="1200" dirty="0">
                      <a:solidFill>
                        <a:srgbClr val="FF0000"/>
                      </a:solidFill>
                      <a:latin typeface="Arial" panose="020B0604020202020204" pitchFamily="34" charset="0"/>
                      <a:cs typeface="Arial" panose="020B0604020202020204" pitchFamily="34" charset="0"/>
                    </a:rPr>
                    <a:t>(relative to the buoy)</a:t>
                  </a:r>
                </a:p>
              </p:txBody>
            </p:sp>
            <p:cxnSp>
              <p:nvCxnSpPr>
                <p:cNvPr id="36" name="Straight Arrow Connector 35">
                  <a:extLst>
                    <a:ext uri="{FF2B5EF4-FFF2-40B4-BE49-F238E27FC236}">
                      <a16:creationId xmlns:a16="http://schemas.microsoft.com/office/drawing/2014/main" id="{D3BA05C9-D57C-FE44-EDEA-5167D9956B69}"/>
                    </a:ext>
                  </a:extLst>
                </p:cNvPr>
                <p:cNvCxnSpPr>
                  <a:cxnSpLocks/>
                </p:cNvCxnSpPr>
                <p:nvPr/>
              </p:nvCxnSpPr>
              <p:spPr>
                <a:xfrm>
                  <a:off x="3372403" y="1451999"/>
                  <a:ext cx="0" cy="378813"/>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9AF1EC7E-71BB-A9BC-BDA7-89FBA96DCEE1}"/>
                    </a:ext>
                  </a:extLst>
                </p:cNvPr>
                <p:cNvCxnSpPr>
                  <a:cxnSpLocks/>
                </p:cNvCxnSpPr>
                <p:nvPr/>
              </p:nvCxnSpPr>
              <p:spPr>
                <a:xfrm flipH="1">
                  <a:off x="8844947" y="1405927"/>
                  <a:ext cx="402" cy="436559"/>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D918FC4-031A-CE91-C8E8-0841D8C16967}"/>
                    </a:ext>
                  </a:extLst>
                </p:cNvPr>
                <p:cNvCxnSpPr/>
                <p:nvPr/>
              </p:nvCxnSpPr>
              <p:spPr>
                <a:xfrm>
                  <a:off x="724762" y="1386930"/>
                  <a:ext cx="535654" cy="40086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6C506BC4-E08C-2C35-4BDF-639BAB4161E9}"/>
                    </a:ext>
                  </a:extLst>
                </p:cNvPr>
                <p:cNvCxnSpPr>
                  <a:cxnSpLocks/>
                </p:cNvCxnSpPr>
                <p:nvPr/>
              </p:nvCxnSpPr>
              <p:spPr>
                <a:xfrm>
                  <a:off x="6207740" y="1371211"/>
                  <a:ext cx="0" cy="562029"/>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42" name="TextBox 41">
                <a:extLst>
                  <a:ext uri="{FF2B5EF4-FFF2-40B4-BE49-F238E27FC236}">
                    <a16:creationId xmlns:a16="http://schemas.microsoft.com/office/drawing/2014/main" id="{D1A075D3-0A62-A222-C42D-9AF54BE4E7A4}"/>
                  </a:ext>
                </a:extLst>
              </p:cNvPr>
              <p:cNvSpPr txBox="1"/>
              <p:nvPr/>
            </p:nvSpPr>
            <p:spPr>
              <a:xfrm>
                <a:off x="3095788" y="1695244"/>
                <a:ext cx="1404422" cy="646331"/>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AHRS Estimation and Band-Pass Filtered</a:t>
                </a:r>
              </a:p>
            </p:txBody>
          </p:sp>
          <p:sp>
            <p:nvSpPr>
              <p:cNvPr id="46" name="TextBox 45">
                <a:extLst>
                  <a:ext uri="{FF2B5EF4-FFF2-40B4-BE49-F238E27FC236}">
                    <a16:creationId xmlns:a16="http://schemas.microsoft.com/office/drawing/2014/main" id="{5BB1A057-0510-3C20-3820-C622AB7176C3}"/>
                  </a:ext>
                </a:extLst>
              </p:cNvPr>
              <p:cNvSpPr txBox="1"/>
              <p:nvPr/>
            </p:nvSpPr>
            <p:spPr>
              <a:xfrm>
                <a:off x="2556189" y="2365408"/>
                <a:ext cx="26962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g</a:t>
                </a:r>
              </a:p>
            </p:txBody>
          </p:sp>
          <p:sp>
            <p:nvSpPr>
              <p:cNvPr id="47" name="TextBox 46">
                <a:extLst>
                  <a:ext uri="{FF2B5EF4-FFF2-40B4-BE49-F238E27FC236}">
                    <a16:creationId xmlns:a16="http://schemas.microsoft.com/office/drawing/2014/main" id="{7DEE4E37-0B96-A2EF-78D9-6A632E01B1C3}"/>
                  </a:ext>
                </a:extLst>
              </p:cNvPr>
              <p:cNvSpPr txBox="1"/>
              <p:nvPr/>
            </p:nvSpPr>
            <p:spPr>
              <a:xfrm>
                <a:off x="6429327" y="2359519"/>
                <a:ext cx="26962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g</a:t>
                </a:r>
              </a:p>
            </p:txBody>
          </p:sp>
          <p:pic>
            <p:nvPicPr>
              <p:cNvPr id="48" name="Picture 47">
                <a:extLst>
                  <a:ext uri="{FF2B5EF4-FFF2-40B4-BE49-F238E27FC236}">
                    <a16:creationId xmlns:a16="http://schemas.microsoft.com/office/drawing/2014/main" id="{F008944C-3E3E-E168-7206-5DCCF0556A9B}"/>
                  </a:ext>
                </a:extLst>
              </p:cNvPr>
              <p:cNvPicPr>
                <a:picLocks noChangeAspect="1"/>
              </p:cNvPicPr>
              <p:nvPr/>
            </p:nvPicPr>
            <p:blipFill rotWithShape="1">
              <a:blip r:embed="rId3"/>
              <a:srcRect l="7985" t="9157" r="8652"/>
              <a:stretch/>
            </p:blipFill>
            <p:spPr>
              <a:xfrm>
                <a:off x="584200" y="3314620"/>
                <a:ext cx="6098112" cy="3329974"/>
              </a:xfrm>
              <a:prstGeom prst="rect">
                <a:avLst/>
              </a:prstGeom>
            </p:spPr>
          </p:pic>
          <p:sp>
            <p:nvSpPr>
              <p:cNvPr id="49" name="TextBox 48">
                <a:extLst>
                  <a:ext uri="{FF2B5EF4-FFF2-40B4-BE49-F238E27FC236}">
                    <a16:creationId xmlns:a16="http://schemas.microsoft.com/office/drawing/2014/main" id="{53B8756B-6D62-121F-79D6-499E4616742B}"/>
                  </a:ext>
                </a:extLst>
              </p:cNvPr>
              <p:cNvSpPr txBox="1"/>
              <p:nvPr/>
            </p:nvSpPr>
            <p:spPr>
              <a:xfrm>
                <a:off x="3233419" y="6428213"/>
                <a:ext cx="966034"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Time [UTC]</a:t>
                </a:r>
              </a:p>
            </p:txBody>
          </p:sp>
          <p:sp>
            <p:nvSpPr>
              <p:cNvPr id="50" name="TextBox 49">
                <a:extLst>
                  <a:ext uri="{FF2B5EF4-FFF2-40B4-BE49-F238E27FC236}">
                    <a16:creationId xmlns:a16="http://schemas.microsoft.com/office/drawing/2014/main" id="{2A292AFE-D50F-4821-4EC7-2850BAE0B37A}"/>
                  </a:ext>
                </a:extLst>
              </p:cNvPr>
              <p:cNvSpPr txBox="1"/>
              <p:nvPr/>
            </p:nvSpPr>
            <p:spPr>
              <a:xfrm rot="16200000">
                <a:off x="-499217" y="4638272"/>
                <a:ext cx="2036840"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Vertical Acceleration [m s</a:t>
                </a:r>
                <a:r>
                  <a:rPr lang="en-US" sz="1200" baseline="30000" dirty="0">
                    <a:latin typeface="Arial" panose="020B0604020202020204" pitchFamily="34" charset="0"/>
                    <a:cs typeface="Arial" panose="020B0604020202020204" pitchFamily="34" charset="0"/>
                  </a:rPr>
                  <a:t>-2</a:t>
                </a:r>
                <a:r>
                  <a:rPr lang="en-US" sz="1200" dirty="0">
                    <a:latin typeface="Arial" panose="020B0604020202020204" pitchFamily="34" charset="0"/>
                    <a:cs typeface="Arial" panose="020B0604020202020204" pitchFamily="34" charset="0"/>
                  </a:rPr>
                  <a:t>]</a:t>
                </a:r>
                <a:endParaRPr lang="en-US" sz="1200" baseline="30000" dirty="0">
                  <a:latin typeface="Arial" panose="020B0604020202020204" pitchFamily="34" charset="0"/>
                  <a:cs typeface="Arial" panose="020B0604020202020204" pitchFamily="34" charset="0"/>
                </a:endParaRPr>
              </a:p>
            </p:txBody>
          </p:sp>
          <p:sp>
            <p:nvSpPr>
              <p:cNvPr id="51" name="Rectangle 50">
                <a:extLst>
                  <a:ext uri="{FF2B5EF4-FFF2-40B4-BE49-F238E27FC236}">
                    <a16:creationId xmlns:a16="http://schemas.microsoft.com/office/drawing/2014/main" id="{333F233B-7D01-EDE7-F89F-BFD0294085C1}"/>
                  </a:ext>
                </a:extLst>
              </p:cNvPr>
              <p:cNvSpPr/>
              <p:nvPr/>
            </p:nvSpPr>
            <p:spPr>
              <a:xfrm>
                <a:off x="266700" y="1695244"/>
                <a:ext cx="6702157" cy="155875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30034B67-716B-CB30-9D85-C0E92A4C6F64}"/>
                  </a:ext>
                </a:extLst>
              </p:cNvPr>
              <p:cNvSpPr txBox="1"/>
              <p:nvPr/>
            </p:nvSpPr>
            <p:spPr>
              <a:xfrm>
                <a:off x="242930" y="1690380"/>
                <a:ext cx="372218"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a:t>
                </a:r>
              </a:p>
            </p:txBody>
          </p:sp>
          <p:sp>
            <p:nvSpPr>
              <p:cNvPr id="53" name="TextBox 52">
                <a:extLst>
                  <a:ext uri="{FF2B5EF4-FFF2-40B4-BE49-F238E27FC236}">
                    <a16:creationId xmlns:a16="http://schemas.microsoft.com/office/drawing/2014/main" id="{CA3E90E8-87A7-96BC-3790-EEE6A9B141F8}"/>
                  </a:ext>
                </a:extLst>
              </p:cNvPr>
              <p:cNvSpPr txBox="1"/>
              <p:nvPr/>
            </p:nvSpPr>
            <p:spPr>
              <a:xfrm>
                <a:off x="6191922" y="3424244"/>
                <a:ext cx="372218"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(b)</a:t>
                </a:r>
              </a:p>
            </p:txBody>
          </p:sp>
        </p:grpSp>
      </p:grpSp>
    </p:spTree>
    <p:extLst>
      <p:ext uri="{BB962C8B-B14F-4D97-AF65-F5344CB8AC3E}">
        <p14:creationId xmlns:p14="http://schemas.microsoft.com/office/powerpoint/2010/main" val="3508117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2AA15A3-8674-6838-FACA-226ED987C415}"/>
              </a:ext>
            </a:extLst>
          </p:cNvPr>
          <p:cNvSpPr txBox="1"/>
          <p:nvPr/>
        </p:nvSpPr>
        <p:spPr>
          <a:xfrm>
            <a:off x="0" y="1088136"/>
            <a:ext cx="7315200" cy="369332"/>
          </a:xfrm>
          <a:prstGeom prst="rect">
            <a:avLst/>
          </a:prstGeom>
          <a:noFill/>
        </p:spPr>
        <p:txBody>
          <a:bodyPr wrap="square" rtlCol="0">
            <a:spAutoFit/>
          </a:bodyPr>
          <a:lstStyle/>
          <a:p>
            <a:pPr algn="ctr"/>
            <a:r>
              <a:rPr lang="en-US" dirty="0"/>
              <a:t>Figure 7 – </a:t>
            </a:r>
            <a:r>
              <a:rPr lang="en-US" dirty="0" err="1"/>
              <a:t>microSWIFT</a:t>
            </a:r>
            <a:r>
              <a:rPr lang="en-US" dirty="0"/>
              <a:t> spectral validation</a:t>
            </a:r>
          </a:p>
        </p:txBody>
      </p:sp>
      <p:grpSp>
        <p:nvGrpSpPr>
          <p:cNvPr id="44" name="Group 43">
            <a:extLst>
              <a:ext uri="{FF2B5EF4-FFF2-40B4-BE49-F238E27FC236}">
                <a16:creationId xmlns:a16="http://schemas.microsoft.com/office/drawing/2014/main" id="{56D1C8C6-3EF6-C7A0-A416-D35993A43A61}"/>
              </a:ext>
            </a:extLst>
          </p:cNvPr>
          <p:cNvGrpSpPr/>
          <p:nvPr/>
        </p:nvGrpSpPr>
        <p:grpSpPr>
          <a:xfrm>
            <a:off x="551168" y="1625600"/>
            <a:ext cx="6212863" cy="8030740"/>
            <a:chOff x="1102337" y="1587500"/>
            <a:chExt cx="6212863" cy="8030740"/>
          </a:xfrm>
        </p:grpSpPr>
        <p:sp>
          <p:nvSpPr>
            <p:cNvPr id="43" name="Rectangle 42">
              <a:extLst>
                <a:ext uri="{FF2B5EF4-FFF2-40B4-BE49-F238E27FC236}">
                  <a16:creationId xmlns:a16="http://schemas.microsoft.com/office/drawing/2014/main" id="{F16CDEC5-E73B-654B-425B-9A4DB31B493C}"/>
                </a:ext>
              </a:extLst>
            </p:cNvPr>
            <p:cNvSpPr/>
            <p:nvPr/>
          </p:nvSpPr>
          <p:spPr>
            <a:xfrm>
              <a:off x="1102337" y="1587500"/>
              <a:ext cx="6212863" cy="80307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58753092-8846-E058-5043-DAA0E60FC595}"/>
                </a:ext>
              </a:extLst>
            </p:cNvPr>
            <p:cNvGrpSpPr/>
            <p:nvPr/>
          </p:nvGrpSpPr>
          <p:grpSpPr>
            <a:xfrm>
              <a:off x="1102338" y="1691126"/>
              <a:ext cx="6074559" cy="7927114"/>
              <a:chOff x="1102338" y="1691126"/>
              <a:chExt cx="6074559" cy="7927114"/>
            </a:xfrm>
          </p:grpSpPr>
          <p:grpSp>
            <p:nvGrpSpPr>
              <p:cNvPr id="30" name="Group 29">
                <a:extLst>
                  <a:ext uri="{FF2B5EF4-FFF2-40B4-BE49-F238E27FC236}">
                    <a16:creationId xmlns:a16="http://schemas.microsoft.com/office/drawing/2014/main" id="{F391FA30-55C8-70CD-8C9B-3F76F7248A1C}"/>
                  </a:ext>
                </a:extLst>
              </p:cNvPr>
              <p:cNvGrpSpPr/>
              <p:nvPr/>
            </p:nvGrpSpPr>
            <p:grpSpPr>
              <a:xfrm>
                <a:off x="1102338" y="1691126"/>
                <a:ext cx="2934474" cy="4725439"/>
                <a:chOff x="1102338" y="1691126"/>
                <a:chExt cx="2934474" cy="4725439"/>
              </a:xfrm>
            </p:grpSpPr>
            <p:pic>
              <p:nvPicPr>
                <p:cNvPr id="7" name="Picture 6">
                  <a:extLst>
                    <a:ext uri="{FF2B5EF4-FFF2-40B4-BE49-F238E27FC236}">
                      <a16:creationId xmlns:a16="http://schemas.microsoft.com/office/drawing/2014/main" id="{0C93E17D-E6DB-FB8D-621C-CF4FED9A9D8C}"/>
                    </a:ext>
                  </a:extLst>
                </p:cNvPr>
                <p:cNvPicPr>
                  <a:picLocks noChangeAspect="1"/>
                </p:cNvPicPr>
                <p:nvPr/>
              </p:nvPicPr>
              <p:blipFill rotWithShape="1">
                <a:blip r:embed="rId2"/>
                <a:srcRect l="29356" t="10985" r="24621" b="7765"/>
                <a:stretch/>
              </p:blipFill>
              <p:spPr>
                <a:xfrm>
                  <a:off x="1389621" y="2105891"/>
                  <a:ext cx="2267979" cy="4003963"/>
                </a:xfrm>
                <a:prstGeom prst="rect">
                  <a:avLst/>
                </a:prstGeom>
              </p:spPr>
            </p:pic>
            <p:sp>
              <p:nvSpPr>
                <p:cNvPr id="8" name="TextBox 7">
                  <a:extLst>
                    <a:ext uri="{FF2B5EF4-FFF2-40B4-BE49-F238E27FC236}">
                      <a16:creationId xmlns:a16="http://schemas.microsoft.com/office/drawing/2014/main" id="{86A0D35B-08DD-050F-D848-500A4FE15656}"/>
                    </a:ext>
                  </a:extLst>
                </p:cNvPr>
                <p:cNvSpPr txBox="1"/>
                <p:nvPr/>
              </p:nvSpPr>
              <p:spPr>
                <a:xfrm rot="16200000">
                  <a:off x="2779581" y="2830139"/>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-8 meters</a:t>
                  </a:r>
                </a:p>
              </p:txBody>
            </p:sp>
            <p:sp>
              <p:nvSpPr>
                <p:cNvPr id="9" name="TextBox 8">
                  <a:extLst>
                    <a:ext uri="{FF2B5EF4-FFF2-40B4-BE49-F238E27FC236}">
                      <a16:creationId xmlns:a16="http://schemas.microsoft.com/office/drawing/2014/main" id="{B331EECB-D7F7-7B6C-D78E-D33F7EDE77EC}"/>
                    </a:ext>
                  </a:extLst>
                </p:cNvPr>
                <p:cNvSpPr txBox="1"/>
                <p:nvPr/>
              </p:nvSpPr>
              <p:spPr>
                <a:xfrm rot="16200000">
                  <a:off x="2280166" y="2856206"/>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-6 meters</a:t>
                  </a:r>
                </a:p>
              </p:txBody>
            </p:sp>
            <p:sp>
              <p:nvSpPr>
                <p:cNvPr id="10" name="TextBox 9">
                  <a:extLst>
                    <a:ext uri="{FF2B5EF4-FFF2-40B4-BE49-F238E27FC236}">
                      <a16:creationId xmlns:a16="http://schemas.microsoft.com/office/drawing/2014/main" id="{D8CA14E1-C06D-5AC2-E74E-4FC15E989672}"/>
                    </a:ext>
                  </a:extLst>
                </p:cNvPr>
                <p:cNvSpPr txBox="1"/>
                <p:nvPr/>
              </p:nvSpPr>
              <p:spPr>
                <a:xfrm rot="16200000">
                  <a:off x="1883968" y="2856200"/>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-4 meters</a:t>
                  </a:r>
                </a:p>
              </p:txBody>
            </p:sp>
            <p:sp>
              <p:nvSpPr>
                <p:cNvPr id="11" name="TextBox 10">
                  <a:extLst>
                    <a:ext uri="{FF2B5EF4-FFF2-40B4-BE49-F238E27FC236}">
                      <a16:creationId xmlns:a16="http://schemas.microsoft.com/office/drawing/2014/main" id="{DA7259C5-4F4B-3B05-3137-43ADA2B90C66}"/>
                    </a:ext>
                  </a:extLst>
                </p:cNvPr>
                <p:cNvSpPr txBox="1"/>
                <p:nvPr/>
              </p:nvSpPr>
              <p:spPr>
                <a:xfrm>
                  <a:off x="1681861" y="2141160"/>
                  <a:ext cx="46679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a:t>
                  </a:r>
                </a:p>
              </p:txBody>
            </p:sp>
            <p:sp>
              <p:nvSpPr>
                <p:cNvPr id="12" name="TextBox 11">
                  <a:extLst>
                    <a:ext uri="{FF2B5EF4-FFF2-40B4-BE49-F238E27FC236}">
                      <a16:creationId xmlns:a16="http://schemas.microsoft.com/office/drawing/2014/main" id="{E317FBD9-7757-F3A7-6988-53792203ABD8}"/>
                    </a:ext>
                  </a:extLst>
                </p:cNvPr>
                <p:cNvSpPr txBox="1"/>
                <p:nvPr/>
              </p:nvSpPr>
              <p:spPr>
                <a:xfrm rot="16200000">
                  <a:off x="-640143" y="3886174"/>
                  <a:ext cx="3837859"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Along Shore Distance [m]</a:t>
                  </a:r>
                </a:p>
              </p:txBody>
            </p:sp>
            <p:sp>
              <p:nvSpPr>
                <p:cNvPr id="13" name="TextBox 12">
                  <a:extLst>
                    <a:ext uri="{FF2B5EF4-FFF2-40B4-BE49-F238E27FC236}">
                      <a16:creationId xmlns:a16="http://schemas.microsoft.com/office/drawing/2014/main" id="{1D8A99B3-E3BF-AFC4-097A-8B128542153C}"/>
                    </a:ext>
                  </a:extLst>
                </p:cNvPr>
                <p:cNvSpPr txBox="1"/>
                <p:nvPr/>
              </p:nvSpPr>
              <p:spPr>
                <a:xfrm>
                  <a:off x="1667168" y="6139566"/>
                  <a:ext cx="1935145"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Cross Shore Distance [m]</a:t>
                  </a:r>
                </a:p>
              </p:txBody>
            </p:sp>
            <p:pic>
              <p:nvPicPr>
                <p:cNvPr id="14" name="Picture 13">
                  <a:extLst>
                    <a:ext uri="{FF2B5EF4-FFF2-40B4-BE49-F238E27FC236}">
                      <a16:creationId xmlns:a16="http://schemas.microsoft.com/office/drawing/2014/main" id="{73BE88EB-C4C9-A045-F6F1-87F0BB64513D}"/>
                    </a:ext>
                  </a:extLst>
                </p:cNvPr>
                <p:cNvPicPr>
                  <a:picLocks noChangeAspect="1"/>
                </p:cNvPicPr>
                <p:nvPr/>
              </p:nvPicPr>
              <p:blipFill rotWithShape="1">
                <a:blip r:embed="rId3"/>
                <a:srcRect l="77803" t="10993" r="16627" b="10371"/>
                <a:stretch/>
              </p:blipFill>
              <p:spPr>
                <a:xfrm rot="5400000">
                  <a:off x="2512256" y="922618"/>
                  <a:ext cx="156626" cy="2211385"/>
                </a:xfrm>
                <a:prstGeom prst="rect">
                  <a:avLst/>
                </a:prstGeom>
              </p:spPr>
            </p:pic>
            <p:sp>
              <p:nvSpPr>
                <p:cNvPr id="15" name="TextBox 14">
                  <a:extLst>
                    <a:ext uri="{FF2B5EF4-FFF2-40B4-BE49-F238E27FC236}">
                      <a16:creationId xmlns:a16="http://schemas.microsoft.com/office/drawing/2014/main" id="{65C8E61F-E81B-4353-FB65-59313F686BE1}"/>
                    </a:ext>
                  </a:extLst>
                </p:cNvPr>
                <p:cNvSpPr txBox="1"/>
                <p:nvPr/>
              </p:nvSpPr>
              <p:spPr>
                <a:xfrm>
                  <a:off x="1491760" y="1691126"/>
                  <a:ext cx="2181838"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Time [UTC]</a:t>
                  </a:r>
                </a:p>
              </p:txBody>
            </p:sp>
            <p:sp>
              <p:nvSpPr>
                <p:cNvPr id="16" name="TextBox 15">
                  <a:extLst>
                    <a:ext uri="{FF2B5EF4-FFF2-40B4-BE49-F238E27FC236}">
                      <a16:creationId xmlns:a16="http://schemas.microsoft.com/office/drawing/2014/main" id="{6C2875E7-B356-A7B3-6B61-0FC7B7C07090}"/>
                    </a:ext>
                  </a:extLst>
                </p:cNvPr>
                <p:cNvSpPr txBox="1"/>
                <p:nvPr/>
              </p:nvSpPr>
              <p:spPr>
                <a:xfrm>
                  <a:off x="1102338" y="1780975"/>
                  <a:ext cx="1002197" cy="215444"/>
                </a:xfrm>
                <a:prstGeom prst="rect">
                  <a:avLst/>
                </a:prstGeom>
                <a:noFill/>
              </p:spPr>
              <p:txBody>
                <a:bodyPr wrap="none" rtlCol="0">
                  <a:spAutoFit/>
                </a:bodyPr>
                <a:lstStyle/>
                <a:p>
                  <a:r>
                    <a:rPr lang="en-US" sz="800" dirty="0">
                      <a:latin typeface="Arial" panose="020B0604020202020204" pitchFamily="34" charset="0"/>
                      <a:cs typeface="Arial" panose="020B0604020202020204" pitchFamily="34" charset="0"/>
                    </a:rPr>
                    <a:t>2021-10-08 17:04</a:t>
                  </a:r>
                </a:p>
              </p:txBody>
            </p:sp>
            <p:sp>
              <p:nvSpPr>
                <p:cNvPr id="17" name="TextBox 16">
                  <a:extLst>
                    <a:ext uri="{FF2B5EF4-FFF2-40B4-BE49-F238E27FC236}">
                      <a16:creationId xmlns:a16="http://schemas.microsoft.com/office/drawing/2014/main" id="{BCDCA5C9-2EE5-4513-0ED6-BB5D87BDA65B}"/>
                    </a:ext>
                  </a:extLst>
                </p:cNvPr>
                <p:cNvSpPr txBox="1"/>
                <p:nvPr/>
              </p:nvSpPr>
              <p:spPr>
                <a:xfrm>
                  <a:off x="3034615" y="1784714"/>
                  <a:ext cx="1002197" cy="215444"/>
                </a:xfrm>
                <a:prstGeom prst="rect">
                  <a:avLst/>
                </a:prstGeom>
                <a:noFill/>
              </p:spPr>
              <p:txBody>
                <a:bodyPr wrap="none" rtlCol="0">
                  <a:spAutoFit/>
                </a:bodyPr>
                <a:lstStyle/>
                <a:p>
                  <a:r>
                    <a:rPr lang="en-US" sz="800" dirty="0">
                      <a:latin typeface="Arial" panose="020B0604020202020204" pitchFamily="34" charset="0"/>
                      <a:cs typeface="Arial" panose="020B0604020202020204" pitchFamily="34" charset="0"/>
                    </a:rPr>
                    <a:t>2021-10-08 17:41</a:t>
                  </a:r>
                </a:p>
              </p:txBody>
            </p:sp>
          </p:grpSp>
          <p:grpSp>
            <p:nvGrpSpPr>
              <p:cNvPr id="31" name="Group 30">
                <a:extLst>
                  <a:ext uri="{FF2B5EF4-FFF2-40B4-BE49-F238E27FC236}">
                    <a16:creationId xmlns:a16="http://schemas.microsoft.com/office/drawing/2014/main" id="{C9CD0626-D426-0D42-8EC1-5D9BEA8FE2EE}"/>
                  </a:ext>
                </a:extLst>
              </p:cNvPr>
              <p:cNvGrpSpPr/>
              <p:nvPr/>
            </p:nvGrpSpPr>
            <p:grpSpPr>
              <a:xfrm>
                <a:off x="3883115" y="1724564"/>
                <a:ext cx="3293782" cy="4328073"/>
                <a:chOff x="3883115" y="1724564"/>
                <a:chExt cx="3293782" cy="4328073"/>
              </a:xfrm>
            </p:grpSpPr>
            <p:pic>
              <p:nvPicPr>
                <p:cNvPr id="26" name="Picture 25">
                  <a:extLst>
                    <a:ext uri="{FF2B5EF4-FFF2-40B4-BE49-F238E27FC236}">
                      <a16:creationId xmlns:a16="http://schemas.microsoft.com/office/drawing/2014/main" id="{3822DA0F-34B2-E676-2940-4BD8C2AE07E9}"/>
                    </a:ext>
                  </a:extLst>
                </p:cNvPr>
                <p:cNvPicPr>
                  <a:picLocks noChangeAspect="1"/>
                </p:cNvPicPr>
                <p:nvPr/>
              </p:nvPicPr>
              <p:blipFill>
                <a:blip r:embed="rId4"/>
                <a:stretch>
                  <a:fillRect/>
                </a:stretch>
              </p:blipFill>
              <p:spPr>
                <a:xfrm>
                  <a:off x="3930842" y="1724564"/>
                  <a:ext cx="3246055" cy="4328073"/>
                </a:xfrm>
                <a:prstGeom prst="rect">
                  <a:avLst/>
                </a:prstGeom>
              </p:spPr>
            </p:pic>
            <p:sp>
              <p:nvSpPr>
                <p:cNvPr id="19" name="TextBox 18">
                  <a:extLst>
                    <a:ext uri="{FF2B5EF4-FFF2-40B4-BE49-F238E27FC236}">
                      <a16:creationId xmlns:a16="http://schemas.microsoft.com/office/drawing/2014/main" id="{4E248D4B-41DB-0AAF-2BD3-457B8C0FEBE1}"/>
                    </a:ext>
                  </a:extLst>
                </p:cNvPr>
                <p:cNvSpPr txBox="1"/>
                <p:nvPr/>
              </p:nvSpPr>
              <p:spPr>
                <a:xfrm rot="16200000">
                  <a:off x="5896471" y="3203932"/>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-8 meters</a:t>
                  </a:r>
                </a:p>
              </p:txBody>
            </p:sp>
            <p:sp>
              <p:nvSpPr>
                <p:cNvPr id="20" name="TextBox 19">
                  <a:extLst>
                    <a:ext uri="{FF2B5EF4-FFF2-40B4-BE49-F238E27FC236}">
                      <a16:creationId xmlns:a16="http://schemas.microsoft.com/office/drawing/2014/main" id="{AD8CB58B-9141-EEC6-C9C7-412F745758AB}"/>
                    </a:ext>
                  </a:extLst>
                </p:cNvPr>
                <p:cNvSpPr txBox="1"/>
                <p:nvPr/>
              </p:nvSpPr>
              <p:spPr>
                <a:xfrm rot="16200000">
                  <a:off x="5221175" y="3204549"/>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-6 meters</a:t>
                  </a:r>
                </a:p>
              </p:txBody>
            </p:sp>
            <p:sp>
              <p:nvSpPr>
                <p:cNvPr id="21" name="TextBox 20">
                  <a:extLst>
                    <a:ext uri="{FF2B5EF4-FFF2-40B4-BE49-F238E27FC236}">
                      <a16:creationId xmlns:a16="http://schemas.microsoft.com/office/drawing/2014/main" id="{4182B8CB-125F-AF5D-D72E-622813FD0140}"/>
                    </a:ext>
                  </a:extLst>
                </p:cNvPr>
                <p:cNvSpPr txBox="1"/>
                <p:nvPr/>
              </p:nvSpPr>
              <p:spPr>
                <a:xfrm rot="16200000">
                  <a:off x="4766012" y="3193507"/>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-4 meters</a:t>
                  </a:r>
                </a:p>
              </p:txBody>
            </p:sp>
            <p:sp>
              <p:nvSpPr>
                <p:cNvPr id="22" name="TextBox 21">
                  <a:extLst>
                    <a:ext uri="{FF2B5EF4-FFF2-40B4-BE49-F238E27FC236}">
                      <a16:creationId xmlns:a16="http://schemas.microsoft.com/office/drawing/2014/main" id="{D82257CE-D417-A228-FBFC-E1BACAE3B101}"/>
                    </a:ext>
                  </a:extLst>
                </p:cNvPr>
                <p:cNvSpPr txBox="1"/>
                <p:nvPr/>
              </p:nvSpPr>
              <p:spPr>
                <a:xfrm>
                  <a:off x="4324693" y="2242164"/>
                  <a:ext cx="46679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(b)</a:t>
                  </a:r>
                </a:p>
              </p:txBody>
            </p:sp>
            <p:sp>
              <p:nvSpPr>
                <p:cNvPr id="23" name="TextBox 22">
                  <a:extLst>
                    <a:ext uri="{FF2B5EF4-FFF2-40B4-BE49-F238E27FC236}">
                      <a16:creationId xmlns:a16="http://schemas.microsoft.com/office/drawing/2014/main" id="{F81635BB-40EE-A14B-C157-D8CF53F665F1}"/>
                    </a:ext>
                  </a:extLst>
                </p:cNvPr>
                <p:cNvSpPr txBox="1"/>
                <p:nvPr/>
              </p:nvSpPr>
              <p:spPr>
                <a:xfrm rot="16200000">
                  <a:off x="2316461" y="3741600"/>
                  <a:ext cx="3410308"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Along Shore Distance [m]</a:t>
                  </a:r>
                </a:p>
              </p:txBody>
            </p:sp>
            <p:sp>
              <p:nvSpPr>
                <p:cNvPr id="24" name="TextBox 23">
                  <a:extLst>
                    <a:ext uri="{FF2B5EF4-FFF2-40B4-BE49-F238E27FC236}">
                      <a16:creationId xmlns:a16="http://schemas.microsoft.com/office/drawing/2014/main" id="{46280B7D-FD33-FF89-1111-756755D0C172}"/>
                    </a:ext>
                  </a:extLst>
                </p:cNvPr>
                <p:cNvSpPr txBox="1"/>
                <p:nvPr/>
              </p:nvSpPr>
              <p:spPr>
                <a:xfrm>
                  <a:off x="4324693" y="5716644"/>
                  <a:ext cx="2545664"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Cross Shore Distance [m]</a:t>
                  </a:r>
                </a:p>
              </p:txBody>
            </p:sp>
          </p:grpSp>
          <p:grpSp>
            <p:nvGrpSpPr>
              <p:cNvPr id="41" name="Group 40">
                <a:extLst>
                  <a:ext uri="{FF2B5EF4-FFF2-40B4-BE49-F238E27FC236}">
                    <a16:creationId xmlns:a16="http://schemas.microsoft.com/office/drawing/2014/main" id="{19502345-1367-62AD-EA9E-265702D0DB63}"/>
                  </a:ext>
                </a:extLst>
              </p:cNvPr>
              <p:cNvGrpSpPr/>
              <p:nvPr/>
            </p:nvGrpSpPr>
            <p:grpSpPr>
              <a:xfrm>
                <a:off x="2254263" y="6401576"/>
                <a:ext cx="3920650" cy="3216664"/>
                <a:chOff x="2344239" y="6404000"/>
                <a:chExt cx="3920650" cy="3216664"/>
              </a:xfrm>
            </p:grpSpPr>
            <p:pic>
              <p:nvPicPr>
                <p:cNvPr id="25" name="Picture 24">
                  <a:extLst>
                    <a:ext uri="{FF2B5EF4-FFF2-40B4-BE49-F238E27FC236}">
                      <a16:creationId xmlns:a16="http://schemas.microsoft.com/office/drawing/2014/main" id="{93553622-E233-CF49-8990-EFDBB7C29FEB}"/>
                    </a:ext>
                  </a:extLst>
                </p:cNvPr>
                <p:cNvPicPr>
                  <a:picLocks noChangeAspect="1"/>
                </p:cNvPicPr>
                <p:nvPr/>
              </p:nvPicPr>
              <p:blipFill rotWithShape="1">
                <a:blip r:embed="rId5"/>
                <a:srcRect l="5384" t="8727" r="7648" b="6696"/>
                <a:stretch/>
              </p:blipFill>
              <p:spPr>
                <a:xfrm>
                  <a:off x="2582679" y="6404000"/>
                  <a:ext cx="3682210" cy="3027949"/>
                </a:xfrm>
                <a:prstGeom prst="rect">
                  <a:avLst/>
                </a:prstGeom>
              </p:spPr>
            </p:pic>
            <p:sp>
              <p:nvSpPr>
                <p:cNvPr id="27" name="TextBox 26">
                  <a:extLst>
                    <a:ext uri="{FF2B5EF4-FFF2-40B4-BE49-F238E27FC236}">
                      <a16:creationId xmlns:a16="http://schemas.microsoft.com/office/drawing/2014/main" id="{7C65C831-10E5-56DD-3B83-B5FDE488B10A}"/>
                    </a:ext>
                  </a:extLst>
                </p:cNvPr>
                <p:cNvSpPr txBox="1"/>
                <p:nvPr/>
              </p:nvSpPr>
              <p:spPr>
                <a:xfrm>
                  <a:off x="2872174" y="6496333"/>
                  <a:ext cx="453970"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(c)</a:t>
                  </a:r>
                </a:p>
              </p:txBody>
            </p:sp>
            <p:sp>
              <p:nvSpPr>
                <p:cNvPr id="28" name="TextBox 27">
                  <a:extLst>
                    <a:ext uri="{FF2B5EF4-FFF2-40B4-BE49-F238E27FC236}">
                      <a16:creationId xmlns:a16="http://schemas.microsoft.com/office/drawing/2014/main" id="{86738B6C-9278-C5E2-1590-0249E736388D}"/>
                    </a:ext>
                  </a:extLst>
                </p:cNvPr>
                <p:cNvSpPr txBox="1"/>
                <p:nvPr/>
              </p:nvSpPr>
              <p:spPr>
                <a:xfrm rot="16200000">
                  <a:off x="1092322" y="7748249"/>
                  <a:ext cx="2780833"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Energy Density [m</a:t>
                  </a:r>
                  <a:r>
                    <a:rPr lang="en-US" sz="1200" baseline="30000" dirty="0">
                      <a:latin typeface="Arial" panose="020B0604020202020204" pitchFamily="34" charset="0"/>
                      <a:cs typeface="Arial" panose="020B0604020202020204" pitchFamily="34" charset="0"/>
                    </a:rPr>
                    <a:t>2 </a:t>
                  </a:r>
                  <a:r>
                    <a:rPr lang="en-US" sz="1200" dirty="0">
                      <a:latin typeface="Arial" panose="020B0604020202020204" pitchFamily="34" charset="0"/>
                      <a:cs typeface="Arial" panose="020B0604020202020204" pitchFamily="34" charset="0"/>
                    </a:rPr>
                    <a:t>Hz</a:t>
                  </a:r>
                  <a:r>
                    <a:rPr lang="en-US" sz="1200" baseline="30000"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a:t>
                  </a:r>
                  <a:endParaRPr lang="en-US" sz="1200" baseline="30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D6AF4C60-FD16-9023-E530-D2A2E43D7C8C}"/>
                    </a:ext>
                  </a:extLst>
                </p:cNvPr>
                <p:cNvSpPr txBox="1"/>
                <p:nvPr/>
              </p:nvSpPr>
              <p:spPr>
                <a:xfrm>
                  <a:off x="2872174" y="9343665"/>
                  <a:ext cx="3302739"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Frequency [Hz]</a:t>
                  </a:r>
                </a:p>
              </p:txBody>
            </p:sp>
          </p:grpSp>
          <p:sp>
            <p:nvSpPr>
              <p:cNvPr id="32" name="Rectangle 31">
                <a:extLst>
                  <a:ext uri="{FF2B5EF4-FFF2-40B4-BE49-F238E27FC236}">
                    <a16:creationId xmlns:a16="http://schemas.microsoft.com/office/drawing/2014/main" id="{C2F0FB19-E1FF-0C51-FB9F-A1ACB6DDD8B1}"/>
                  </a:ext>
                </a:extLst>
              </p:cNvPr>
              <p:cNvSpPr/>
              <p:nvPr/>
            </p:nvSpPr>
            <p:spPr>
              <a:xfrm>
                <a:off x="2439408" y="4142290"/>
                <a:ext cx="297675" cy="696039"/>
              </a:xfrm>
              <a:prstGeom prst="rect">
                <a:avLst/>
              </a:prstGeom>
              <a:noFill/>
              <a:ln w="254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Connector 33">
                <a:extLst>
                  <a:ext uri="{FF2B5EF4-FFF2-40B4-BE49-F238E27FC236}">
                    <a16:creationId xmlns:a16="http://schemas.microsoft.com/office/drawing/2014/main" id="{53AD055C-6792-C6FF-B864-418C1EEF9A77}"/>
                  </a:ext>
                </a:extLst>
              </p:cNvPr>
              <p:cNvCxnSpPr>
                <a:cxnSpLocks/>
              </p:cNvCxnSpPr>
              <p:nvPr/>
            </p:nvCxnSpPr>
            <p:spPr>
              <a:xfrm>
                <a:off x="2748534" y="4142291"/>
                <a:ext cx="2500535" cy="359385"/>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239DC044-9F28-E400-24C9-7E07375F768A}"/>
                  </a:ext>
                </a:extLst>
              </p:cNvPr>
              <p:cNvSpPr/>
              <p:nvPr/>
            </p:nvSpPr>
            <p:spPr>
              <a:xfrm>
                <a:off x="5249069" y="4490634"/>
                <a:ext cx="379374" cy="958914"/>
              </a:xfrm>
              <a:prstGeom prst="rect">
                <a:avLst/>
              </a:prstGeom>
              <a:noFill/>
              <a:ln w="254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20AE4A5A-6CA1-42CD-A7C8-EC6C318B21F8}"/>
                  </a:ext>
                </a:extLst>
              </p:cNvPr>
              <p:cNvCxnSpPr>
                <a:cxnSpLocks/>
              </p:cNvCxnSpPr>
              <p:nvPr/>
            </p:nvCxnSpPr>
            <p:spPr>
              <a:xfrm>
                <a:off x="2748534" y="4838329"/>
                <a:ext cx="2500535" cy="640931"/>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2918239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1283BED-1DB7-857F-3C5C-FE2B64DE54F3}"/>
              </a:ext>
            </a:extLst>
          </p:cNvPr>
          <p:cNvSpPr txBox="1"/>
          <p:nvPr/>
        </p:nvSpPr>
        <p:spPr>
          <a:xfrm>
            <a:off x="2399563" y="172995"/>
            <a:ext cx="3444404" cy="369332"/>
          </a:xfrm>
          <a:prstGeom prst="rect">
            <a:avLst/>
          </a:prstGeom>
          <a:noFill/>
        </p:spPr>
        <p:txBody>
          <a:bodyPr wrap="none" rtlCol="0">
            <a:spAutoFit/>
          </a:bodyPr>
          <a:lstStyle/>
          <a:p>
            <a:r>
              <a:rPr lang="en-US" dirty="0"/>
              <a:t>Figure 8 - Mission Processing Steps</a:t>
            </a:r>
          </a:p>
        </p:txBody>
      </p:sp>
      <p:grpSp>
        <p:nvGrpSpPr>
          <p:cNvPr id="62" name="Group 61">
            <a:extLst>
              <a:ext uri="{FF2B5EF4-FFF2-40B4-BE49-F238E27FC236}">
                <a16:creationId xmlns:a16="http://schemas.microsoft.com/office/drawing/2014/main" id="{FC97EE52-F4E4-D492-BBF6-AB22255C472B}"/>
              </a:ext>
            </a:extLst>
          </p:cNvPr>
          <p:cNvGrpSpPr/>
          <p:nvPr/>
        </p:nvGrpSpPr>
        <p:grpSpPr>
          <a:xfrm>
            <a:off x="272632" y="725278"/>
            <a:ext cx="6788593" cy="7628950"/>
            <a:chOff x="272632" y="725278"/>
            <a:chExt cx="6788593" cy="7628950"/>
          </a:xfrm>
        </p:grpSpPr>
        <p:grpSp>
          <p:nvGrpSpPr>
            <p:cNvPr id="59" name="Group 58">
              <a:extLst>
                <a:ext uri="{FF2B5EF4-FFF2-40B4-BE49-F238E27FC236}">
                  <a16:creationId xmlns:a16="http://schemas.microsoft.com/office/drawing/2014/main" id="{6A586A2F-B587-E317-7114-9C8725368D3B}"/>
                </a:ext>
              </a:extLst>
            </p:cNvPr>
            <p:cNvGrpSpPr/>
            <p:nvPr/>
          </p:nvGrpSpPr>
          <p:grpSpPr>
            <a:xfrm>
              <a:off x="272632" y="725278"/>
              <a:ext cx="6788593" cy="7628950"/>
              <a:chOff x="272632" y="725278"/>
              <a:chExt cx="6788593" cy="7628950"/>
            </a:xfrm>
          </p:grpSpPr>
          <p:grpSp>
            <p:nvGrpSpPr>
              <p:cNvPr id="56" name="Group 55">
                <a:extLst>
                  <a:ext uri="{FF2B5EF4-FFF2-40B4-BE49-F238E27FC236}">
                    <a16:creationId xmlns:a16="http://schemas.microsoft.com/office/drawing/2014/main" id="{0DEDFE7B-42EA-9765-64A4-2D1B538392F1}"/>
                  </a:ext>
                </a:extLst>
              </p:cNvPr>
              <p:cNvGrpSpPr/>
              <p:nvPr/>
            </p:nvGrpSpPr>
            <p:grpSpPr>
              <a:xfrm>
                <a:off x="272632" y="725278"/>
                <a:ext cx="6725249" cy="7628950"/>
                <a:chOff x="250289" y="645765"/>
                <a:chExt cx="6725249" cy="7628950"/>
              </a:xfrm>
            </p:grpSpPr>
            <p:sp>
              <p:nvSpPr>
                <p:cNvPr id="55" name="Rectangle 54">
                  <a:extLst>
                    <a:ext uri="{FF2B5EF4-FFF2-40B4-BE49-F238E27FC236}">
                      <a16:creationId xmlns:a16="http://schemas.microsoft.com/office/drawing/2014/main" id="{2B0E7D77-7AE9-7557-96F7-4CF527AF4A4E}"/>
                    </a:ext>
                  </a:extLst>
                </p:cNvPr>
                <p:cNvSpPr/>
                <p:nvPr/>
              </p:nvSpPr>
              <p:spPr>
                <a:xfrm>
                  <a:off x="250289" y="682929"/>
                  <a:ext cx="6725249" cy="75917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9B6CFDE6-FD6E-DC8C-F797-DB641250061E}"/>
                    </a:ext>
                  </a:extLst>
                </p:cNvPr>
                <p:cNvGrpSpPr/>
                <p:nvPr/>
              </p:nvGrpSpPr>
              <p:grpSpPr>
                <a:xfrm>
                  <a:off x="294975" y="645765"/>
                  <a:ext cx="6408476" cy="7267400"/>
                  <a:chOff x="541874" y="773512"/>
                  <a:chExt cx="6408476" cy="7267400"/>
                </a:xfrm>
              </p:grpSpPr>
              <p:sp>
                <p:nvSpPr>
                  <p:cNvPr id="26" name="TextBox 25">
                    <a:extLst>
                      <a:ext uri="{FF2B5EF4-FFF2-40B4-BE49-F238E27FC236}">
                        <a16:creationId xmlns:a16="http://schemas.microsoft.com/office/drawing/2014/main" id="{ADFDF0C7-2944-AF2E-ADCF-D1AF11CF95D1}"/>
                      </a:ext>
                    </a:extLst>
                  </p:cNvPr>
                  <p:cNvSpPr txBox="1"/>
                  <p:nvPr/>
                </p:nvSpPr>
                <p:spPr>
                  <a:xfrm rot="16200000">
                    <a:off x="-202528" y="5175754"/>
                    <a:ext cx="1765804" cy="276999"/>
                  </a:xfrm>
                  <a:prstGeom prst="rect">
                    <a:avLst/>
                  </a:prstGeom>
                  <a:noFill/>
                </p:spPr>
                <p:txBody>
                  <a:bodyPr wrap="none" rtlCol="0">
                    <a:spAutoFit/>
                  </a:bodyPr>
                  <a:lstStyle/>
                  <a:p>
                    <a:r>
                      <a:rPr lang="en-US" sz="1200" dirty="0"/>
                      <a:t>Sea Surface Elevation [m]</a:t>
                    </a:r>
                  </a:p>
                </p:txBody>
              </p:sp>
              <p:sp>
                <p:nvSpPr>
                  <p:cNvPr id="27" name="TextBox 26">
                    <a:extLst>
                      <a:ext uri="{FF2B5EF4-FFF2-40B4-BE49-F238E27FC236}">
                        <a16:creationId xmlns:a16="http://schemas.microsoft.com/office/drawing/2014/main" id="{9045CFDE-0B24-59E8-1480-0A1C9525BADB}"/>
                      </a:ext>
                    </a:extLst>
                  </p:cNvPr>
                  <p:cNvSpPr txBox="1"/>
                  <p:nvPr/>
                </p:nvSpPr>
                <p:spPr>
                  <a:xfrm rot="16200000">
                    <a:off x="-202496" y="6997456"/>
                    <a:ext cx="1765804" cy="276999"/>
                  </a:xfrm>
                  <a:prstGeom prst="rect">
                    <a:avLst/>
                  </a:prstGeom>
                  <a:noFill/>
                </p:spPr>
                <p:txBody>
                  <a:bodyPr wrap="none" rtlCol="0">
                    <a:spAutoFit/>
                  </a:bodyPr>
                  <a:lstStyle/>
                  <a:p>
                    <a:r>
                      <a:rPr lang="en-US" sz="1200" dirty="0"/>
                      <a:t>Sea Surface Elevation [m]</a:t>
                    </a:r>
                  </a:p>
                </p:txBody>
              </p:sp>
              <p:sp>
                <p:nvSpPr>
                  <p:cNvPr id="51" name="TextBox 50">
                    <a:extLst>
                      <a:ext uri="{FF2B5EF4-FFF2-40B4-BE49-F238E27FC236}">
                        <a16:creationId xmlns:a16="http://schemas.microsoft.com/office/drawing/2014/main" id="{3A538A91-5C18-FB1E-2D2D-BCF12CA10FE5}"/>
                      </a:ext>
                    </a:extLst>
                  </p:cNvPr>
                  <p:cNvSpPr txBox="1"/>
                  <p:nvPr/>
                </p:nvSpPr>
                <p:spPr>
                  <a:xfrm>
                    <a:off x="981372" y="7763913"/>
                    <a:ext cx="2501839"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Time [UTC]</a:t>
                    </a:r>
                  </a:p>
                </p:txBody>
              </p:sp>
              <p:sp>
                <p:nvSpPr>
                  <p:cNvPr id="52" name="TextBox 51">
                    <a:extLst>
                      <a:ext uri="{FF2B5EF4-FFF2-40B4-BE49-F238E27FC236}">
                        <a16:creationId xmlns:a16="http://schemas.microsoft.com/office/drawing/2014/main" id="{FAB2A343-2EC3-B5D9-611F-63D45CBA9C5D}"/>
                      </a:ext>
                    </a:extLst>
                  </p:cNvPr>
                  <p:cNvSpPr txBox="1"/>
                  <p:nvPr/>
                </p:nvSpPr>
                <p:spPr>
                  <a:xfrm>
                    <a:off x="931347" y="5908747"/>
                    <a:ext cx="252920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Time [UTC]</a:t>
                    </a:r>
                  </a:p>
                </p:txBody>
              </p:sp>
              <p:sp>
                <p:nvSpPr>
                  <p:cNvPr id="53" name="TextBox 52">
                    <a:extLst>
                      <a:ext uri="{FF2B5EF4-FFF2-40B4-BE49-F238E27FC236}">
                        <a16:creationId xmlns:a16="http://schemas.microsoft.com/office/drawing/2014/main" id="{0F0F9BD8-22AE-FD16-C87C-715B32408C11}"/>
                      </a:ext>
                    </a:extLst>
                  </p:cNvPr>
                  <p:cNvSpPr txBox="1"/>
                  <p:nvPr/>
                </p:nvSpPr>
                <p:spPr>
                  <a:xfrm>
                    <a:off x="4083660" y="7208237"/>
                    <a:ext cx="2866690"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Wave Height, H [m]</a:t>
                    </a:r>
                  </a:p>
                </p:txBody>
              </p:sp>
              <p:grpSp>
                <p:nvGrpSpPr>
                  <p:cNvPr id="29" name="Group 28">
                    <a:extLst>
                      <a:ext uri="{FF2B5EF4-FFF2-40B4-BE49-F238E27FC236}">
                        <a16:creationId xmlns:a16="http://schemas.microsoft.com/office/drawing/2014/main" id="{FF653B7F-10F8-5CF9-F5F2-2F016C9D21CE}"/>
                      </a:ext>
                    </a:extLst>
                  </p:cNvPr>
                  <p:cNvGrpSpPr/>
                  <p:nvPr/>
                </p:nvGrpSpPr>
                <p:grpSpPr>
                  <a:xfrm>
                    <a:off x="761347" y="773512"/>
                    <a:ext cx="5920789" cy="7050287"/>
                    <a:chOff x="761347" y="773512"/>
                    <a:chExt cx="5920789" cy="7050287"/>
                  </a:xfrm>
                </p:grpSpPr>
                <p:pic>
                  <p:nvPicPr>
                    <p:cNvPr id="16" name="Picture 15">
                      <a:extLst>
                        <a:ext uri="{FF2B5EF4-FFF2-40B4-BE49-F238E27FC236}">
                          <a16:creationId xmlns:a16="http://schemas.microsoft.com/office/drawing/2014/main" id="{9162C371-BEFF-3455-0752-B9660EC620D4}"/>
                        </a:ext>
                      </a:extLst>
                    </p:cNvPr>
                    <p:cNvPicPr>
                      <a:picLocks noChangeAspect="1"/>
                    </p:cNvPicPr>
                    <p:nvPr/>
                  </p:nvPicPr>
                  <p:blipFill rotWithShape="1">
                    <a:blip r:embed="rId3"/>
                    <a:srcRect t="4729"/>
                    <a:stretch/>
                  </p:blipFill>
                  <p:spPr>
                    <a:xfrm>
                      <a:off x="3768463" y="890999"/>
                      <a:ext cx="2913673" cy="3701170"/>
                    </a:xfrm>
                    <a:prstGeom prst="rect">
                      <a:avLst/>
                    </a:prstGeom>
                  </p:spPr>
                </p:pic>
                <p:grpSp>
                  <p:nvGrpSpPr>
                    <p:cNvPr id="18" name="Group 17">
                      <a:extLst>
                        <a:ext uri="{FF2B5EF4-FFF2-40B4-BE49-F238E27FC236}">
                          <a16:creationId xmlns:a16="http://schemas.microsoft.com/office/drawing/2014/main" id="{3C08A6C9-6E47-D96F-7BC7-F421A3963F8D}"/>
                        </a:ext>
                      </a:extLst>
                    </p:cNvPr>
                    <p:cNvGrpSpPr/>
                    <p:nvPr/>
                  </p:nvGrpSpPr>
                  <p:grpSpPr>
                    <a:xfrm>
                      <a:off x="761347" y="773512"/>
                      <a:ext cx="5449852" cy="7050287"/>
                      <a:chOff x="761347" y="773512"/>
                      <a:chExt cx="5449852" cy="7050287"/>
                    </a:xfrm>
                  </p:grpSpPr>
                  <p:grpSp>
                    <p:nvGrpSpPr>
                      <p:cNvPr id="25" name="Group 24">
                        <a:extLst>
                          <a:ext uri="{FF2B5EF4-FFF2-40B4-BE49-F238E27FC236}">
                            <a16:creationId xmlns:a16="http://schemas.microsoft.com/office/drawing/2014/main" id="{A0F9216C-F006-568C-8249-D0FEDEF7417F}"/>
                          </a:ext>
                        </a:extLst>
                      </p:cNvPr>
                      <p:cNvGrpSpPr/>
                      <p:nvPr/>
                    </p:nvGrpSpPr>
                    <p:grpSpPr>
                      <a:xfrm>
                        <a:off x="761347" y="1140359"/>
                        <a:ext cx="5449852" cy="6683440"/>
                        <a:chOff x="761347" y="1140359"/>
                        <a:chExt cx="5449852" cy="6683440"/>
                      </a:xfrm>
                    </p:grpSpPr>
                    <p:pic>
                      <p:nvPicPr>
                        <p:cNvPr id="15" name="Picture 14">
                          <a:extLst>
                            <a:ext uri="{FF2B5EF4-FFF2-40B4-BE49-F238E27FC236}">
                              <a16:creationId xmlns:a16="http://schemas.microsoft.com/office/drawing/2014/main" id="{08296A4D-0AD0-A93F-F62B-EEF40C2BFB5C}"/>
                            </a:ext>
                          </a:extLst>
                        </p:cNvPr>
                        <p:cNvPicPr>
                          <a:picLocks noChangeAspect="1"/>
                        </p:cNvPicPr>
                        <p:nvPr/>
                      </p:nvPicPr>
                      <p:blipFill rotWithShape="1">
                        <a:blip r:embed="rId4"/>
                        <a:srcRect l="6926" t="-1" b="5977"/>
                        <a:stretch/>
                      </p:blipFill>
                      <p:spPr>
                        <a:xfrm>
                          <a:off x="761347" y="4469681"/>
                          <a:ext cx="3007116" cy="1518889"/>
                        </a:xfrm>
                        <a:prstGeom prst="rect">
                          <a:avLst/>
                        </a:prstGeom>
                      </p:spPr>
                    </p:pic>
                    <p:pic>
                      <p:nvPicPr>
                        <p:cNvPr id="14" name="Picture 13">
                          <a:extLst>
                            <a:ext uri="{FF2B5EF4-FFF2-40B4-BE49-F238E27FC236}">
                              <a16:creationId xmlns:a16="http://schemas.microsoft.com/office/drawing/2014/main" id="{FD6419F5-9C8D-88F3-7FAF-BAC780E36410}"/>
                            </a:ext>
                          </a:extLst>
                        </p:cNvPr>
                        <p:cNvPicPr>
                          <a:picLocks noChangeAspect="1"/>
                        </p:cNvPicPr>
                        <p:nvPr/>
                      </p:nvPicPr>
                      <p:blipFill rotWithShape="1">
                        <a:blip r:embed="rId5"/>
                        <a:srcRect l="7825" b="5977"/>
                        <a:stretch/>
                      </p:blipFill>
                      <p:spPr>
                        <a:xfrm>
                          <a:off x="813962" y="6304910"/>
                          <a:ext cx="2978058" cy="1518889"/>
                        </a:xfrm>
                        <a:prstGeom prst="rect">
                          <a:avLst/>
                        </a:prstGeom>
                      </p:spPr>
                    </p:pic>
                    <p:grpSp>
                      <p:nvGrpSpPr>
                        <p:cNvPr id="13" name="Group 12">
                          <a:extLst>
                            <a:ext uri="{FF2B5EF4-FFF2-40B4-BE49-F238E27FC236}">
                              <a16:creationId xmlns:a16="http://schemas.microsoft.com/office/drawing/2014/main" id="{0C4D772B-7522-36E6-9BB7-8A887E6C709B}"/>
                            </a:ext>
                          </a:extLst>
                        </p:cNvPr>
                        <p:cNvGrpSpPr/>
                        <p:nvPr/>
                      </p:nvGrpSpPr>
                      <p:grpSpPr>
                        <a:xfrm>
                          <a:off x="981372" y="1140359"/>
                          <a:ext cx="5068993" cy="6548083"/>
                          <a:chOff x="928630" y="1173413"/>
                          <a:chExt cx="5068993" cy="6548083"/>
                        </a:xfrm>
                      </p:grpSpPr>
                      <p:grpSp>
                        <p:nvGrpSpPr>
                          <p:cNvPr id="49" name="Group 48">
                            <a:extLst>
                              <a:ext uri="{FF2B5EF4-FFF2-40B4-BE49-F238E27FC236}">
                                <a16:creationId xmlns:a16="http://schemas.microsoft.com/office/drawing/2014/main" id="{67BA06C7-66BA-4107-48FE-E8E8CE0E2AB3}"/>
                              </a:ext>
                            </a:extLst>
                          </p:cNvPr>
                          <p:cNvGrpSpPr/>
                          <p:nvPr/>
                        </p:nvGrpSpPr>
                        <p:grpSpPr>
                          <a:xfrm>
                            <a:off x="928630" y="4628783"/>
                            <a:ext cx="2571048" cy="3092713"/>
                            <a:chOff x="928630" y="4628783"/>
                            <a:chExt cx="2571048" cy="3092713"/>
                          </a:xfrm>
                        </p:grpSpPr>
                        <p:grpSp>
                          <p:nvGrpSpPr>
                            <p:cNvPr id="47" name="Group 46">
                              <a:extLst>
                                <a:ext uri="{FF2B5EF4-FFF2-40B4-BE49-F238E27FC236}">
                                  <a16:creationId xmlns:a16="http://schemas.microsoft.com/office/drawing/2014/main" id="{50EFD8E1-3506-5CE2-0EF2-7DB94DF58AA2}"/>
                                </a:ext>
                              </a:extLst>
                            </p:cNvPr>
                            <p:cNvGrpSpPr/>
                            <p:nvPr/>
                          </p:nvGrpSpPr>
                          <p:grpSpPr>
                            <a:xfrm>
                              <a:off x="928630" y="4628783"/>
                              <a:ext cx="2571048" cy="3092713"/>
                              <a:chOff x="928630" y="4628783"/>
                              <a:chExt cx="2571048" cy="3092713"/>
                            </a:xfrm>
                          </p:grpSpPr>
                          <p:cxnSp>
                            <p:nvCxnSpPr>
                              <p:cNvPr id="20" name="Straight Connector 19">
                                <a:extLst>
                                  <a:ext uri="{FF2B5EF4-FFF2-40B4-BE49-F238E27FC236}">
                                    <a16:creationId xmlns:a16="http://schemas.microsoft.com/office/drawing/2014/main" id="{8B7320A2-049B-528D-A4FE-D8115DF37A93}"/>
                                  </a:ext>
                                </a:extLst>
                              </p:cNvPr>
                              <p:cNvCxnSpPr>
                                <a:cxnSpLocks/>
                              </p:cNvCxnSpPr>
                              <p:nvPr/>
                            </p:nvCxnSpPr>
                            <p:spPr>
                              <a:xfrm>
                                <a:off x="1106507" y="5925968"/>
                                <a:ext cx="2301298" cy="602097"/>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6FED3E0-509B-3CC9-99A0-27341D2A3BB8}"/>
                                  </a:ext>
                                </a:extLst>
                              </p:cNvPr>
                              <p:cNvCxnSpPr>
                                <a:cxnSpLocks/>
                              </p:cNvCxnSpPr>
                              <p:nvPr/>
                            </p:nvCxnSpPr>
                            <p:spPr>
                              <a:xfrm flipH="1">
                                <a:off x="928630" y="5904200"/>
                                <a:ext cx="138324" cy="623865"/>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DD67486-889C-5EF5-BFE9-75F52657D7DB}"/>
                                  </a:ext>
                                </a:extLst>
                              </p:cNvPr>
                              <p:cNvCxnSpPr/>
                              <p:nvPr/>
                            </p:nvCxnSpPr>
                            <p:spPr>
                              <a:xfrm>
                                <a:off x="1382212" y="6877066"/>
                                <a:ext cx="0" cy="84165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25FD374-8A57-01D4-D609-8A7DA17D0A1F}"/>
                                  </a:ext>
                                </a:extLst>
                              </p:cNvPr>
                              <p:cNvCxnSpPr/>
                              <p:nvPr/>
                            </p:nvCxnSpPr>
                            <p:spPr>
                              <a:xfrm>
                                <a:off x="1394838" y="7721496"/>
                                <a:ext cx="27455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08EA0C1-1C25-BDFC-B99F-876883F1454B}"/>
                                  </a:ext>
                                </a:extLst>
                              </p:cNvPr>
                              <p:cNvSpPr txBox="1"/>
                              <p:nvPr/>
                            </p:nvSpPr>
                            <p:spPr>
                              <a:xfrm>
                                <a:off x="1165392" y="6885516"/>
                                <a:ext cx="626226"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H</a:t>
                                </a:r>
                              </a:p>
                            </p:txBody>
                          </p:sp>
                          <p:sp>
                            <p:nvSpPr>
                              <p:cNvPr id="40" name="TextBox 39">
                                <a:extLst>
                                  <a:ext uri="{FF2B5EF4-FFF2-40B4-BE49-F238E27FC236}">
                                    <a16:creationId xmlns:a16="http://schemas.microsoft.com/office/drawing/2014/main" id="{31292465-8E7E-2B2B-947C-DFC872E57EF1}"/>
                                  </a:ext>
                                </a:extLst>
                              </p:cNvPr>
                              <p:cNvSpPr txBox="1"/>
                              <p:nvPr/>
                            </p:nvSpPr>
                            <p:spPr>
                              <a:xfrm>
                                <a:off x="3030660" y="4628783"/>
                                <a:ext cx="453970"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(c)</a:t>
                                </a:r>
                              </a:p>
                            </p:txBody>
                          </p:sp>
                          <p:sp>
                            <p:nvSpPr>
                              <p:cNvPr id="41" name="TextBox 40">
                                <a:extLst>
                                  <a:ext uri="{FF2B5EF4-FFF2-40B4-BE49-F238E27FC236}">
                                    <a16:creationId xmlns:a16="http://schemas.microsoft.com/office/drawing/2014/main" id="{6C31C046-3050-70B2-BF30-505CEA26DCA6}"/>
                                  </a:ext>
                                </a:extLst>
                              </p:cNvPr>
                              <p:cNvSpPr txBox="1"/>
                              <p:nvPr/>
                            </p:nvSpPr>
                            <p:spPr>
                              <a:xfrm>
                                <a:off x="3032884" y="6472412"/>
                                <a:ext cx="46679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(d)</a:t>
                                </a:r>
                              </a:p>
                            </p:txBody>
                          </p:sp>
                        </p:grpSp>
                        <p:cxnSp>
                          <p:nvCxnSpPr>
                            <p:cNvPr id="30" name="Straight Connector 29">
                              <a:extLst>
                                <a:ext uri="{FF2B5EF4-FFF2-40B4-BE49-F238E27FC236}">
                                  <a16:creationId xmlns:a16="http://schemas.microsoft.com/office/drawing/2014/main" id="{784B8596-8600-09B7-9695-EC6F363BE5AE}"/>
                                </a:ext>
                              </a:extLst>
                            </p:cNvPr>
                            <p:cNvCxnSpPr/>
                            <p:nvPr/>
                          </p:nvCxnSpPr>
                          <p:spPr>
                            <a:xfrm>
                              <a:off x="1136665" y="6871526"/>
                              <a:ext cx="27455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A4565C74-3949-446A-35AF-9013A65A1BC0}"/>
                              </a:ext>
                            </a:extLst>
                          </p:cNvPr>
                          <p:cNvGrpSpPr/>
                          <p:nvPr/>
                        </p:nvGrpSpPr>
                        <p:grpSpPr>
                          <a:xfrm>
                            <a:off x="1171217" y="1173413"/>
                            <a:ext cx="2124831" cy="3177493"/>
                            <a:chOff x="1171217" y="1173413"/>
                            <a:chExt cx="2124831" cy="3177493"/>
                          </a:xfrm>
                        </p:grpSpPr>
                        <p:grpSp>
                          <p:nvGrpSpPr>
                            <p:cNvPr id="43" name="Group 42">
                              <a:extLst>
                                <a:ext uri="{FF2B5EF4-FFF2-40B4-BE49-F238E27FC236}">
                                  <a16:creationId xmlns:a16="http://schemas.microsoft.com/office/drawing/2014/main" id="{C1B0CDCC-A694-4DED-9E1F-88E7FCD960CC}"/>
                                </a:ext>
                              </a:extLst>
                            </p:cNvPr>
                            <p:cNvGrpSpPr/>
                            <p:nvPr/>
                          </p:nvGrpSpPr>
                          <p:grpSpPr>
                            <a:xfrm>
                              <a:off x="1171217" y="1173413"/>
                              <a:ext cx="2124831" cy="3177493"/>
                              <a:chOff x="1341894" y="1160111"/>
                              <a:chExt cx="1979324" cy="3072471"/>
                            </a:xfrm>
                          </p:grpSpPr>
                          <p:pic>
                            <p:nvPicPr>
                              <p:cNvPr id="3" name="Picture 2">
                                <a:extLst>
                                  <a:ext uri="{FF2B5EF4-FFF2-40B4-BE49-F238E27FC236}">
                                    <a16:creationId xmlns:a16="http://schemas.microsoft.com/office/drawing/2014/main" id="{B41FF200-76EE-0C83-C777-DA65CB6406BC}"/>
                                  </a:ext>
                                </a:extLst>
                              </p:cNvPr>
                              <p:cNvPicPr>
                                <a:picLocks noChangeAspect="1"/>
                              </p:cNvPicPr>
                              <p:nvPr/>
                            </p:nvPicPr>
                            <p:blipFill rotWithShape="1">
                              <a:blip r:embed="rId6"/>
                              <a:srcRect l="22787" t="10379" r="24280" b="7452"/>
                              <a:stretch/>
                            </p:blipFill>
                            <p:spPr>
                              <a:xfrm>
                                <a:off x="1341894" y="1160111"/>
                                <a:ext cx="1979324" cy="3072471"/>
                              </a:xfrm>
                              <a:prstGeom prst="rect">
                                <a:avLst/>
                              </a:prstGeom>
                            </p:spPr>
                          </p:pic>
                          <p:sp>
                            <p:nvSpPr>
                              <p:cNvPr id="7" name="TextBox 6">
                                <a:extLst>
                                  <a:ext uri="{FF2B5EF4-FFF2-40B4-BE49-F238E27FC236}">
                                    <a16:creationId xmlns:a16="http://schemas.microsoft.com/office/drawing/2014/main" id="{2A1FE77B-C486-0DE7-ADB7-81A974D52E25}"/>
                                  </a:ext>
                                </a:extLst>
                              </p:cNvPr>
                              <p:cNvSpPr txBox="1"/>
                              <p:nvPr/>
                            </p:nvSpPr>
                            <p:spPr>
                              <a:xfrm rot="16200000">
                                <a:off x="2490452" y="1765725"/>
                                <a:ext cx="806322" cy="258030"/>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-8 meters</a:t>
                                </a:r>
                              </a:p>
                            </p:txBody>
                          </p:sp>
                          <p:sp>
                            <p:nvSpPr>
                              <p:cNvPr id="8" name="TextBox 7">
                                <a:extLst>
                                  <a:ext uri="{FF2B5EF4-FFF2-40B4-BE49-F238E27FC236}">
                                    <a16:creationId xmlns:a16="http://schemas.microsoft.com/office/drawing/2014/main" id="{9937EF28-292B-A4B3-B80A-68D68159C904}"/>
                                  </a:ext>
                                </a:extLst>
                              </p:cNvPr>
                              <p:cNvSpPr txBox="1"/>
                              <p:nvPr/>
                            </p:nvSpPr>
                            <p:spPr>
                              <a:xfrm rot="16200000">
                                <a:off x="2042800" y="1790930"/>
                                <a:ext cx="806322" cy="258030"/>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-6 meters</a:t>
                                </a:r>
                              </a:p>
                            </p:txBody>
                          </p:sp>
                          <p:sp>
                            <p:nvSpPr>
                              <p:cNvPr id="9" name="TextBox 8">
                                <a:extLst>
                                  <a:ext uri="{FF2B5EF4-FFF2-40B4-BE49-F238E27FC236}">
                                    <a16:creationId xmlns:a16="http://schemas.microsoft.com/office/drawing/2014/main" id="{A2977208-2A3A-4768-6FDC-95922C94830D}"/>
                                  </a:ext>
                                </a:extLst>
                              </p:cNvPr>
                              <p:cNvSpPr txBox="1"/>
                              <p:nvPr/>
                            </p:nvSpPr>
                            <p:spPr>
                              <a:xfrm rot="16200000">
                                <a:off x="1708859" y="1790924"/>
                                <a:ext cx="806322" cy="258030"/>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-4 meters</a:t>
                                </a:r>
                              </a:p>
                            </p:txBody>
                          </p:sp>
                        </p:grpSp>
                        <p:sp>
                          <p:nvSpPr>
                            <p:cNvPr id="38" name="TextBox 37">
                              <a:extLst>
                                <a:ext uri="{FF2B5EF4-FFF2-40B4-BE49-F238E27FC236}">
                                  <a16:creationId xmlns:a16="http://schemas.microsoft.com/office/drawing/2014/main" id="{184FC343-25B9-EE1D-C375-A80E4472164D}"/>
                                </a:ext>
                              </a:extLst>
                            </p:cNvPr>
                            <p:cNvSpPr txBox="1"/>
                            <p:nvPr/>
                          </p:nvSpPr>
                          <p:spPr>
                            <a:xfrm>
                              <a:off x="1416068" y="1256600"/>
                              <a:ext cx="46679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a:t>
                              </a:r>
                            </a:p>
                          </p:txBody>
                        </p:sp>
                      </p:grpSp>
                      <p:grpSp>
                        <p:nvGrpSpPr>
                          <p:cNvPr id="45" name="Group 44">
                            <a:extLst>
                              <a:ext uri="{FF2B5EF4-FFF2-40B4-BE49-F238E27FC236}">
                                <a16:creationId xmlns:a16="http://schemas.microsoft.com/office/drawing/2014/main" id="{970AAC27-525E-E90A-03A7-BCA4F81F78D1}"/>
                              </a:ext>
                            </a:extLst>
                          </p:cNvPr>
                          <p:cNvGrpSpPr/>
                          <p:nvPr/>
                        </p:nvGrpSpPr>
                        <p:grpSpPr>
                          <a:xfrm>
                            <a:off x="4098415" y="1221189"/>
                            <a:ext cx="1899208" cy="1158707"/>
                            <a:chOff x="4098415" y="1221189"/>
                            <a:chExt cx="1899208" cy="1158707"/>
                          </a:xfrm>
                        </p:grpSpPr>
                        <p:grpSp>
                          <p:nvGrpSpPr>
                            <p:cNvPr id="44" name="Group 43">
                              <a:extLst>
                                <a:ext uri="{FF2B5EF4-FFF2-40B4-BE49-F238E27FC236}">
                                  <a16:creationId xmlns:a16="http://schemas.microsoft.com/office/drawing/2014/main" id="{9D698631-3EAF-8099-9994-8B631CF1594F}"/>
                                </a:ext>
                              </a:extLst>
                            </p:cNvPr>
                            <p:cNvGrpSpPr/>
                            <p:nvPr/>
                          </p:nvGrpSpPr>
                          <p:grpSpPr>
                            <a:xfrm>
                              <a:off x="5131457" y="1520808"/>
                              <a:ext cx="866166" cy="859088"/>
                              <a:chOff x="5131457" y="1520808"/>
                              <a:chExt cx="866166" cy="859088"/>
                            </a:xfrm>
                          </p:grpSpPr>
                          <p:sp>
                            <p:nvSpPr>
                              <p:cNvPr id="10" name="TextBox 9">
                                <a:extLst>
                                  <a:ext uri="{FF2B5EF4-FFF2-40B4-BE49-F238E27FC236}">
                                    <a16:creationId xmlns:a16="http://schemas.microsoft.com/office/drawing/2014/main" id="{7E23ED2E-D5B3-DCC7-EBA1-E12F7D6F9520}"/>
                                  </a:ext>
                                </a:extLst>
                              </p:cNvPr>
                              <p:cNvSpPr txBox="1"/>
                              <p:nvPr/>
                            </p:nvSpPr>
                            <p:spPr>
                              <a:xfrm rot="16200000">
                                <a:off x="5442182" y="1799250"/>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-8 meters</a:t>
                                </a:r>
                              </a:p>
                            </p:txBody>
                          </p:sp>
                          <p:sp>
                            <p:nvSpPr>
                              <p:cNvPr id="11" name="TextBox 10">
                                <a:extLst>
                                  <a:ext uri="{FF2B5EF4-FFF2-40B4-BE49-F238E27FC236}">
                                    <a16:creationId xmlns:a16="http://schemas.microsoft.com/office/drawing/2014/main" id="{CE900263-562F-E2C8-F26F-00F9E28B628A}"/>
                                  </a:ext>
                                </a:extLst>
                              </p:cNvPr>
                              <p:cNvSpPr txBox="1"/>
                              <p:nvPr/>
                            </p:nvSpPr>
                            <p:spPr>
                              <a:xfrm rot="16200000">
                                <a:off x="4853015" y="1824455"/>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-6 meters</a:t>
                                </a:r>
                              </a:p>
                            </p:txBody>
                          </p:sp>
                        </p:grpSp>
                        <p:sp>
                          <p:nvSpPr>
                            <p:cNvPr id="12" name="TextBox 11">
                              <a:extLst>
                                <a:ext uri="{FF2B5EF4-FFF2-40B4-BE49-F238E27FC236}">
                                  <a16:creationId xmlns:a16="http://schemas.microsoft.com/office/drawing/2014/main" id="{7911A6D4-EFD8-2635-9604-8997D6D85E10}"/>
                                </a:ext>
                              </a:extLst>
                            </p:cNvPr>
                            <p:cNvSpPr txBox="1"/>
                            <p:nvPr/>
                          </p:nvSpPr>
                          <p:spPr>
                            <a:xfrm rot="16200000">
                              <a:off x="4420495" y="1824450"/>
                              <a:ext cx="833883" cy="276999"/>
                            </a:xfrm>
                            <a:prstGeom prst="rect">
                              <a:avLst/>
                            </a:prstGeom>
                            <a:noFill/>
                          </p:spPr>
                          <p:txBody>
                            <a:bodyPr wrap="none" rtlCol="0">
                              <a:spAutoFit/>
                            </a:bodyPr>
                            <a:lstStyle/>
                            <a:p>
                              <a:r>
                                <a:rPr lang="en-US" sz="1200" dirty="0">
                                  <a:solidFill>
                                    <a:schemeClr val="bg1"/>
                                  </a:solidFill>
                                  <a:latin typeface="Arial" panose="020B0604020202020204" pitchFamily="34" charset="0"/>
                                  <a:cs typeface="Arial" panose="020B0604020202020204" pitchFamily="34" charset="0"/>
                                </a:rPr>
                                <a:t>-4 meters</a:t>
                              </a:r>
                            </a:p>
                          </p:txBody>
                        </p:sp>
                        <p:sp>
                          <p:nvSpPr>
                            <p:cNvPr id="39" name="TextBox 38">
                              <a:extLst>
                                <a:ext uri="{FF2B5EF4-FFF2-40B4-BE49-F238E27FC236}">
                                  <a16:creationId xmlns:a16="http://schemas.microsoft.com/office/drawing/2014/main" id="{83EE99D9-64EE-FDF0-D921-CC332F72F649}"/>
                                </a:ext>
                              </a:extLst>
                            </p:cNvPr>
                            <p:cNvSpPr txBox="1"/>
                            <p:nvPr/>
                          </p:nvSpPr>
                          <p:spPr>
                            <a:xfrm>
                              <a:off x="4098415" y="1221189"/>
                              <a:ext cx="46679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(b)</a:t>
                              </a:r>
                            </a:p>
                          </p:txBody>
                        </p:sp>
                      </p:grpSp>
                    </p:grpSp>
                    <p:sp>
                      <p:nvSpPr>
                        <p:cNvPr id="19" name="TextBox 18">
                          <a:extLst>
                            <a:ext uri="{FF2B5EF4-FFF2-40B4-BE49-F238E27FC236}">
                              <a16:creationId xmlns:a16="http://schemas.microsoft.com/office/drawing/2014/main" id="{04AB17A7-B6A1-3B7B-6949-D406F575B9DC}"/>
                            </a:ext>
                          </a:extLst>
                        </p:cNvPr>
                        <p:cNvSpPr txBox="1"/>
                        <p:nvPr/>
                      </p:nvSpPr>
                      <p:spPr>
                        <a:xfrm rot="16200000">
                          <a:off x="-409804" y="2539069"/>
                          <a:ext cx="2978878"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Along Shore Distance [m]</a:t>
                          </a:r>
                        </a:p>
                      </p:txBody>
                    </p:sp>
                    <p:sp>
                      <p:nvSpPr>
                        <p:cNvPr id="21" name="TextBox 20">
                          <a:extLst>
                            <a:ext uri="{FF2B5EF4-FFF2-40B4-BE49-F238E27FC236}">
                              <a16:creationId xmlns:a16="http://schemas.microsoft.com/office/drawing/2014/main" id="{5BA48E3C-0586-6AF3-C71D-F772563E398C}"/>
                            </a:ext>
                          </a:extLst>
                        </p:cNvPr>
                        <p:cNvSpPr txBox="1"/>
                        <p:nvPr/>
                      </p:nvSpPr>
                      <p:spPr>
                        <a:xfrm rot="16200000">
                          <a:off x="2287631" y="2539071"/>
                          <a:ext cx="2978876"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Along Shore Distance [m]</a:t>
                          </a:r>
                        </a:p>
                      </p:txBody>
                    </p:sp>
                    <p:sp>
                      <p:nvSpPr>
                        <p:cNvPr id="22" name="TextBox 21">
                          <a:extLst>
                            <a:ext uri="{FF2B5EF4-FFF2-40B4-BE49-F238E27FC236}">
                              <a16:creationId xmlns:a16="http://schemas.microsoft.com/office/drawing/2014/main" id="{FC4FB61C-49FF-956D-83BA-4D2C25635D69}"/>
                            </a:ext>
                          </a:extLst>
                        </p:cNvPr>
                        <p:cNvSpPr txBox="1"/>
                        <p:nvPr/>
                      </p:nvSpPr>
                      <p:spPr>
                        <a:xfrm>
                          <a:off x="4276054" y="4246358"/>
                          <a:ext cx="1935145"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Cross Shore Distance [m]</a:t>
                          </a:r>
                        </a:p>
                      </p:txBody>
                    </p:sp>
                    <p:sp>
                      <p:nvSpPr>
                        <p:cNvPr id="23" name="TextBox 22">
                          <a:extLst>
                            <a:ext uri="{FF2B5EF4-FFF2-40B4-BE49-F238E27FC236}">
                              <a16:creationId xmlns:a16="http://schemas.microsoft.com/office/drawing/2014/main" id="{24D17347-518D-1BED-1445-948B53BA311C}"/>
                            </a:ext>
                          </a:extLst>
                        </p:cNvPr>
                        <p:cNvSpPr txBox="1"/>
                        <p:nvPr/>
                      </p:nvSpPr>
                      <p:spPr>
                        <a:xfrm>
                          <a:off x="1454117" y="4238277"/>
                          <a:ext cx="1935145"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Cross Shore Distance [m]</a:t>
                          </a:r>
                        </a:p>
                      </p:txBody>
                    </p:sp>
                  </p:grpSp>
                  <p:pic>
                    <p:nvPicPr>
                      <p:cNvPr id="2" name="Picture 1">
                        <a:extLst>
                          <a:ext uri="{FF2B5EF4-FFF2-40B4-BE49-F238E27FC236}">
                            <a16:creationId xmlns:a16="http://schemas.microsoft.com/office/drawing/2014/main" id="{CE29ACF0-DFBE-26BA-F032-F69DBE8B1715}"/>
                          </a:ext>
                        </a:extLst>
                      </p:cNvPr>
                      <p:cNvPicPr>
                        <a:picLocks noChangeAspect="1"/>
                      </p:cNvPicPr>
                      <p:nvPr/>
                    </p:nvPicPr>
                    <p:blipFill rotWithShape="1">
                      <a:blip r:embed="rId7"/>
                      <a:srcRect l="77803" t="10993" r="16627" b="10371"/>
                      <a:stretch/>
                    </p:blipFill>
                    <p:spPr>
                      <a:xfrm rot="5400000">
                        <a:off x="2299205" y="5004"/>
                        <a:ext cx="156626" cy="2211385"/>
                      </a:xfrm>
                      <a:prstGeom prst="rect">
                        <a:avLst/>
                      </a:prstGeom>
                    </p:spPr>
                  </p:pic>
                  <p:sp>
                    <p:nvSpPr>
                      <p:cNvPr id="5" name="TextBox 4">
                        <a:extLst>
                          <a:ext uri="{FF2B5EF4-FFF2-40B4-BE49-F238E27FC236}">
                            <a16:creationId xmlns:a16="http://schemas.microsoft.com/office/drawing/2014/main" id="{30D48C5C-FF90-C1D1-617B-DB466C14FD81}"/>
                          </a:ext>
                        </a:extLst>
                      </p:cNvPr>
                      <p:cNvSpPr txBox="1"/>
                      <p:nvPr/>
                    </p:nvSpPr>
                    <p:spPr>
                      <a:xfrm>
                        <a:off x="1278709" y="773512"/>
                        <a:ext cx="2181838"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Time [UTC]</a:t>
                        </a:r>
                      </a:p>
                    </p:txBody>
                  </p:sp>
                  <p:sp>
                    <p:nvSpPr>
                      <p:cNvPr id="6" name="TextBox 5">
                        <a:extLst>
                          <a:ext uri="{FF2B5EF4-FFF2-40B4-BE49-F238E27FC236}">
                            <a16:creationId xmlns:a16="http://schemas.microsoft.com/office/drawing/2014/main" id="{4075EEFC-6807-2C57-8D19-6E3240A6F41B}"/>
                          </a:ext>
                        </a:extLst>
                      </p:cNvPr>
                      <p:cNvSpPr txBox="1"/>
                      <p:nvPr/>
                    </p:nvSpPr>
                    <p:spPr>
                      <a:xfrm>
                        <a:off x="889287" y="863361"/>
                        <a:ext cx="1002197" cy="215444"/>
                      </a:xfrm>
                      <a:prstGeom prst="rect">
                        <a:avLst/>
                      </a:prstGeom>
                      <a:noFill/>
                    </p:spPr>
                    <p:txBody>
                      <a:bodyPr wrap="none" rtlCol="0">
                        <a:spAutoFit/>
                      </a:bodyPr>
                      <a:lstStyle/>
                      <a:p>
                        <a:r>
                          <a:rPr lang="en-US" sz="800" dirty="0">
                            <a:latin typeface="Arial" panose="020B0604020202020204" pitchFamily="34" charset="0"/>
                            <a:cs typeface="Arial" panose="020B0604020202020204" pitchFamily="34" charset="0"/>
                          </a:rPr>
                          <a:t>2021-10-08 18:18</a:t>
                        </a:r>
                      </a:p>
                    </p:txBody>
                  </p:sp>
                  <p:sp>
                    <p:nvSpPr>
                      <p:cNvPr id="17" name="TextBox 16">
                        <a:extLst>
                          <a:ext uri="{FF2B5EF4-FFF2-40B4-BE49-F238E27FC236}">
                            <a16:creationId xmlns:a16="http://schemas.microsoft.com/office/drawing/2014/main" id="{7679E1A5-0B26-C54C-1F13-B6E30B61449B}"/>
                          </a:ext>
                        </a:extLst>
                      </p:cNvPr>
                      <p:cNvSpPr txBox="1"/>
                      <p:nvPr/>
                    </p:nvSpPr>
                    <p:spPr>
                      <a:xfrm>
                        <a:off x="2821564" y="867100"/>
                        <a:ext cx="1002197" cy="215444"/>
                      </a:xfrm>
                      <a:prstGeom prst="rect">
                        <a:avLst/>
                      </a:prstGeom>
                      <a:noFill/>
                    </p:spPr>
                    <p:txBody>
                      <a:bodyPr wrap="none" rtlCol="0">
                        <a:spAutoFit/>
                      </a:bodyPr>
                      <a:lstStyle/>
                      <a:p>
                        <a:r>
                          <a:rPr lang="en-US" sz="800" dirty="0">
                            <a:latin typeface="Arial" panose="020B0604020202020204" pitchFamily="34" charset="0"/>
                            <a:cs typeface="Arial" panose="020B0604020202020204" pitchFamily="34" charset="0"/>
                          </a:rPr>
                          <a:t>2021-10-08 18:45</a:t>
                        </a:r>
                      </a:p>
                    </p:txBody>
                  </p:sp>
                </p:grpSp>
              </p:grpSp>
              <p:sp>
                <p:nvSpPr>
                  <p:cNvPr id="37" name="TextBox 36">
                    <a:extLst>
                      <a:ext uri="{FF2B5EF4-FFF2-40B4-BE49-F238E27FC236}">
                        <a16:creationId xmlns:a16="http://schemas.microsoft.com/office/drawing/2014/main" id="{8C4004F9-4ACD-A68B-DE66-843B2C80CB72}"/>
                      </a:ext>
                    </a:extLst>
                  </p:cNvPr>
                  <p:cNvSpPr txBox="1"/>
                  <p:nvPr/>
                </p:nvSpPr>
                <p:spPr>
                  <a:xfrm rot="16200000">
                    <a:off x="2754659" y="5918663"/>
                    <a:ext cx="2144579"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Probability Density</a:t>
                    </a:r>
                  </a:p>
                </p:txBody>
              </p:sp>
            </p:grpSp>
          </p:grpSp>
          <p:pic>
            <p:nvPicPr>
              <p:cNvPr id="57" name="Picture 56">
                <a:extLst>
                  <a:ext uri="{FF2B5EF4-FFF2-40B4-BE49-F238E27FC236}">
                    <a16:creationId xmlns:a16="http://schemas.microsoft.com/office/drawing/2014/main" id="{F35A77AE-2C1A-4EED-7DD1-F968BFF789BD}"/>
                  </a:ext>
                </a:extLst>
              </p:cNvPr>
              <p:cNvPicPr>
                <a:picLocks noChangeAspect="1"/>
              </p:cNvPicPr>
              <p:nvPr/>
            </p:nvPicPr>
            <p:blipFill rotWithShape="1">
              <a:blip r:embed="rId8"/>
              <a:srcRect l="7338" t="8783" r="7338" b="6207"/>
              <a:stretch/>
            </p:blipFill>
            <p:spPr>
              <a:xfrm>
                <a:off x="3735627" y="4717110"/>
                <a:ext cx="3325598" cy="2485047"/>
              </a:xfrm>
              <a:prstGeom prst="rect">
                <a:avLst/>
              </a:prstGeom>
            </p:spPr>
          </p:pic>
        </p:grpSp>
        <p:sp>
          <p:nvSpPr>
            <p:cNvPr id="61" name="TextBox 60">
              <a:extLst>
                <a:ext uri="{FF2B5EF4-FFF2-40B4-BE49-F238E27FC236}">
                  <a16:creationId xmlns:a16="http://schemas.microsoft.com/office/drawing/2014/main" id="{98A066EA-3B50-1065-DFCD-5685D632B411}"/>
                </a:ext>
              </a:extLst>
            </p:cNvPr>
            <p:cNvSpPr txBox="1"/>
            <p:nvPr/>
          </p:nvSpPr>
          <p:spPr>
            <a:xfrm>
              <a:off x="3968795" y="4811559"/>
              <a:ext cx="558328"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(e)</a:t>
              </a:r>
            </a:p>
          </p:txBody>
        </p:sp>
      </p:grpSp>
    </p:spTree>
    <p:extLst>
      <p:ext uri="{BB962C8B-B14F-4D97-AF65-F5344CB8AC3E}">
        <p14:creationId xmlns:p14="http://schemas.microsoft.com/office/powerpoint/2010/main" val="2831041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C304D5A-4AF1-7708-8892-72B2BBBA23FD}"/>
              </a:ext>
            </a:extLst>
          </p:cNvPr>
          <p:cNvSpPr txBox="1"/>
          <p:nvPr/>
        </p:nvSpPr>
        <p:spPr>
          <a:xfrm>
            <a:off x="1772051" y="58057"/>
            <a:ext cx="3728008" cy="369332"/>
          </a:xfrm>
          <a:prstGeom prst="rect">
            <a:avLst/>
          </a:prstGeom>
          <a:noFill/>
        </p:spPr>
        <p:txBody>
          <a:bodyPr wrap="none" rtlCol="0">
            <a:spAutoFit/>
          </a:bodyPr>
          <a:lstStyle/>
          <a:p>
            <a:r>
              <a:rPr lang="en-US" dirty="0"/>
              <a:t>Figure 9 - Density of Waves Measured</a:t>
            </a:r>
          </a:p>
        </p:txBody>
      </p:sp>
      <p:grpSp>
        <p:nvGrpSpPr>
          <p:cNvPr id="13" name="Group 12">
            <a:extLst>
              <a:ext uri="{FF2B5EF4-FFF2-40B4-BE49-F238E27FC236}">
                <a16:creationId xmlns:a16="http://schemas.microsoft.com/office/drawing/2014/main" id="{09FF27A1-51AA-B0B9-6D1E-ED4364EC8799}"/>
              </a:ext>
            </a:extLst>
          </p:cNvPr>
          <p:cNvGrpSpPr/>
          <p:nvPr/>
        </p:nvGrpSpPr>
        <p:grpSpPr>
          <a:xfrm>
            <a:off x="1685676" y="1031688"/>
            <a:ext cx="4285753" cy="4788667"/>
            <a:chOff x="1558456" y="427389"/>
            <a:chExt cx="4285753" cy="4788667"/>
          </a:xfrm>
        </p:grpSpPr>
        <p:sp>
          <p:nvSpPr>
            <p:cNvPr id="12" name="Rectangle 11">
              <a:extLst>
                <a:ext uri="{FF2B5EF4-FFF2-40B4-BE49-F238E27FC236}">
                  <a16:creationId xmlns:a16="http://schemas.microsoft.com/office/drawing/2014/main" id="{4FE12A74-BC3F-E1FD-FFD0-8DAAAEC6B348}"/>
                </a:ext>
              </a:extLst>
            </p:cNvPr>
            <p:cNvSpPr/>
            <p:nvPr/>
          </p:nvSpPr>
          <p:spPr>
            <a:xfrm>
              <a:off x="1558456" y="427389"/>
              <a:ext cx="4285753" cy="4788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CFFC4C7F-3A51-D010-42C8-9A098F852D4A}"/>
                </a:ext>
              </a:extLst>
            </p:cNvPr>
            <p:cNvGrpSpPr/>
            <p:nvPr/>
          </p:nvGrpSpPr>
          <p:grpSpPr>
            <a:xfrm>
              <a:off x="1755310" y="554163"/>
              <a:ext cx="3948191" cy="4475037"/>
              <a:chOff x="1755310" y="554163"/>
              <a:chExt cx="3948191" cy="4475037"/>
            </a:xfrm>
          </p:grpSpPr>
          <p:grpSp>
            <p:nvGrpSpPr>
              <p:cNvPr id="10" name="Group 9">
                <a:extLst>
                  <a:ext uri="{FF2B5EF4-FFF2-40B4-BE49-F238E27FC236}">
                    <a16:creationId xmlns:a16="http://schemas.microsoft.com/office/drawing/2014/main" id="{9FDDBB75-8F82-AAD6-6DC8-BF11C9CB4B76}"/>
                  </a:ext>
                </a:extLst>
              </p:cNvPr>
              <p:cNvGrpSpPr/>
              <p:nvPr/>
            </p:nvGrpSpPr>
            <p:grpSpPr>
              <a:xfrm>
                <a:off x="1976651" y="554163"/>
                <a:ext cx="3515805" cy="4241895"/>
                <a:chOff x="1976651" y="554163"/>
                <a:chExt cx="3515805" cy="4241895"/>
              </a:xfrm>
            </p:grpSpPr>
            <p:pic>
              <p:nvPicPr>
                <p:cNvPr id="3" name="Picture 2">
                  <a:extLst>
                    <a:ext uri="{FF2B5EF4-FFF2-40B4-BE49-F238E27FC236}">
                      <a16:creationId xmlns:a16="http://schemas.microsoft.com/office/drawing/2014/main" id="{5F2F06F4-5078-55BC-D3AD-D437FD031323}"/>
                    </a:ext>
                  </a:extLst>
                </p:cNvPr>
                <p:cNvPicPr>
                  <a:picLocks noChangeAspect="1"/>
                </p:cNvPicPr>
                <p:nvPr/>
              </p:nvPicPr>
              <p:blipFill rotWithShape="1">
                <a:blip r:embed="rId3"/>
                <a:srcRect l="10625" r="12599" b="7368"/>
                <a:stretch/>
              </p:blipFill>
              <p:spPr>
                <a:xfrm>
                  <a:off x="1976651" y="554163"/>
                  <a:ext cx="3515805" cy="4241895"/>
                </a:xfrm>
                <a:prstGeom prst="rect">
                  <a:avLst/>
                </a:prstGeom>
              </p:spPr>
            </p:pic>
            <p:sp>
              <p:nvSpPr>
                <p:cNvPr id="6" name="TextBox 5">
                  <a:extLst>
                    <a:ext uri="{FF2B5EF4-FFF2-40B4-BE49-F238E27FC236}">
                      <a16:creationId xmlns:a16="http://schemas.microsoft.com/office/drawing/2014/main" id="{2BD98932-07A8-2AF3-9BC2-493F4D4B5A18}"/>
                    </a:ext>
                  </a:extLst>
                </p:cNvPr>
                <p:cNvSpPr txBox="1"/>
                <p:nvPr/>
              </p:nvSpPr>
              <p:spPr>
                <a:xfrm rot="16200000">
                  <a:off x="3959051" y="1811799"/>
                  <a:ext cx="782265" cy="276999"/>
                </a:xfrm>
                <a:prstGeom prst="rect">
                  <a:avLst/>
                </a:prstGeom>
                <a:noFill/>
              </p:spPr>
              <p:txBody>
                <a:bodyPr wrap="none" rtlCol="0">
                  <a:spAutoFit/>
                </a:bodyPr>
                <a:lstStyle/>
                <a:p>
                  <a:r>
                    <a:rPr lang="en-US" sz="1200" dirty="0">
                      <a:solidFill>
                        <a:schemeClr val="bg1"/>
                      </a:solidFill>
                    </a:rPr>
                    <a:t>-8 meters</a:t>
                  </a:r>
                </a:p>
              </p:txBody>
            </p:sp>
            <p:sp>
              <p:nvSpPr>
                <p:cNvPr id="7" name="TextBox 6">
                  <a:extLst>
                    <a:ext uri="{FF2B5EF4-FFF2-40B4-BE49-F238E27FC236}">
                      <a16:creationId xmlns:a16="http://schemas.microsoft.com/office/drawing/2014/main" id="{3E060EAA-3C39-DF59-538A-CCD7EB90B3F4}"/>
                    </a:ext>
                  </a:extLst>
                </p:cNvPr>
                <p:cNvSpPr txBox="1"/>
                <p:nvPr/>
              </p:nvSpPr>
              <p:spPr>
                <a:xfrm rot="16200000">
                  <a:off x="3266466" y="1820675"/>
                  <a:ext cx="782265" cy="276999"/>
                </a:xfrm>
                <a:prstGeom prst="rect">
                  <a:avLst/>
                </a:prstGeom>
                <a:noFill/>
              </p:spPr>
              <p:txBody>
                <a:bodyPr wrap="none" rtlCol="0">
                  <a:spAutoFit/>
                </a:bodyPr>
                <a:lstStyle/>
                <a:p>
                  <a:r>
                    <a:rPr lang="en-US" sz="1200" dirty="0">
                      <a:solidFill>
                        <a:schemeClr val="bg1"/>
                      </a:solidFill>
                    </a:rPr>
                    <a:t>-6 meters</a:t>
                  </a:r>
                </a:p>
              </p:txBody>
            </p:sp>
            <p:sp>
              <p:nvSpPr>
                <p:cNvPr id="8" name="TextBox 7">
                  <a:extLst>
                    <a:ext uri="{FF2B5EF4-FFF2-40B4-BE49-F238E27FC236}">
                      <a16:creationId xmlns:a16="http://schemas.microsoft.com/office/drawing/2014/main" id="{613B8BF5-8E2F-F328-E4B9-AE2DCB9C0B16}"/>
                    </a:ext>
                  </a:extLst>
                </p:cNvPr>
                <p:cNvSpPr txBox="1"/>
                <p:nvPr/>
              </p:nvSpPr>
              <p:spPr>
                <a:xfrm rot="16200000">
                  <a:off x="2756416" y="1812805"/>
                  <a:ext cx="782265" cy="276999"/>
                </a:xfrm>
                <a:prstGeom prst="rect">
                  <a:avLst/>
                </a:prstGeom>
                <a:noFill/>
              </p:spPr>
              <p:txBody>
                <a:bodyPr wrap="none" rtlCol="0">
                  <a:spAutoFit/>
                </a:bodyPr>
                <a:lstStyle/>
                <a:p>
                  <a:r>
                    <a:rPr lang="en-US" sz="1200" dirty="0">
                      <a:solidFill>
                        <a:schemeClr val="bg1"/>
                      </a:solidFill>
                    </a:rPr>
                    <a:t>-4 meters</a:t>
                  </a:r>
                </a:p>
              </p:txBody>
            </p:sp>
          </p:grpSp>
          <p:sp>
            <p:nvSpPr>
              <p:cNvPr id="2" name="TextBox 1">
                <a:extLst>
                  <a:ext uri="{FF2B5EF4-FFF2-40B4-BE49-F238E27FC236}">
                    <a16:creationId xmlns:a16="http://schemas.microsoft.com/office/drawing/2014/main" id="{8F479F1F-9884-F32A-FFF1-61D795077FBA}"/>
                  </a:ext>
                </a:extLst>
              </p:cNvPr>
              <p:cNvSpPr txBox="1"/>
              <p:nvPr/>
            </p:nvSpPr>
            <p:spPr>
              <a:xfrm rot="16200000">
                <a:off x="136570" y="2731922"/>
                <a:ext cx="3514479"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Along Shore Distance [m]</a:t>
                </a:r>
              </a:p>
            </p:txBody>
          </p:sp>
          <p:sp>
            <p:nvSpPr>
              <p:cNvPr id="4" name="TextBox 3">
                <a:extLst>
                  <a:ext uri="{FF2B5EF4-FFF2-40B4-BE49-F238E27FC236}">
                    <a16:creationId xmlns:a16="http://schemas.microsoft.com/office/drawing/2014/main" id="{DF2450E0-17B9-E552-9A20-49EC54FF7BF3}"/>
                  </a:ext>
                </a:extLst>
              </p:cNvPr>
              <p:cNvSpPr txBox="1"/>
              <p:nvPr/>
            </p:nvSpPr>
            <p:spPr>
              <a:xfrm>
                <a:off x="2266123" y="4752201"/>
                <a:ext cx="2631881"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Cross Shore Distance [m]</a:t>
                </a:r>
              </a:p>
            </p:txBody>
          </p:sp>
          <p:sp>
            <p:nvSpPr>
              <p:cNvPr id="11" name="TextBox 10">
                <a:extLst>
                  <a:ext uri="{FF2B5EF4-FFF2-40B4-BE49-F238E27FC236}">
                    <a16:creationId xmlns:a16="http://schemas.microsoft.com/office/drawing/2014/main" id="{61DD2A90-DADA-EE46-29F6-D54982B94FCB}"/>
                  </a:ext>
                </a:extLst>
              </p:cNvPr>
              <p:cNvSpPr txBox="1"/>
              <p:nvPr/>
            </p:nvSpPr>
            <p:spPr>
              <a:xfrm rot="16200000">
                <a:off x="3807763" y="2731920"/>
                <a:ext cx="3514477" cy="276999"/>
              </a:xfrm>
              <a:prstGeom prst="rect">
                <a:avLst/>
              </a:prstGeom>
              <a:noFill/>
            </p:spPr>
            <p:txBody>
              <a:bodyPr wrap="square" rtlCol="0">
                <a:spAutoFit/>
              </a:bodyPr>
              <a:lstStyle/>
              <a:p>
                <a:pPr algn="ctr"/>
                <a:r>
                  <a:rPr lang="en-US" sz="1200" dirty="0">
                    <a:latin typeface="Arial" panose="020B0604020202020204" pitchFamily="34" charset="0"/>
                    <a:cs typeface="Arial" panose="020B0604020202020204" pitchFamily="34" charset="0"/>
                  </a:rPr>
                  <a:t>Number of Wave Realizations</a:t>
                </a:r>
              </a:p>
            </p:txBody>
          </p:sp>
        </p:grpSp>
      </p:grpSp>
    </p:spTree>
    <p:extLst>
      <p:ext uri="{BB962C8B-B14F-4D97-AF65-F5344CB8AC3E}">
        <p14:creationId xmlns:p14="http://schemas.microsoft.com/office/powerpoint/2010/main" val="395044905"/>
      </p:ext>
    </p:extLst>
  </p:cSld>
  <p:clrMapOvr>
    <a:masterClrMapping/>
  </p:clrMapOvr>
</p:sld>
</file>

<file path=ppt/theme/theme1.xml><?xml version="1.0" encoding="utf-8"?>
<a:theme xmlns:a="http://schemas.openxmlformats.org/drawingml/2006/main" name="Office Theme 2013 - 2022">
  <a:themeElements>
    <a:clrScheme name="Office Them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37337</TotalTime>
  <Words>699</Words>
  <Application>Microsoft Macintosh PowerPoint</Application>
  <PresentationFormat>Custom</PresentationFormat>
  <Paragraphs>140</Paragraphs>
  <Slides>13</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 2013 - 2022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EJ Rainville</dc:creator>
  <cp:lastModifiedBy>EJ Rainville</cp:lastModifiedBy>
  <cp:revision>89</cp:revision>
  <dcterms:created xsi:type="dcterms:W3CDTF">2022-12-30T03:53:46Z</dcterms:created>
  <dcterms:modified xsi:type="dcterms:W3CDTF">2023-02-02T01:52:46Z</dcterms:modified>
</cp:coreProperties>
</file>

<file path=docProps/thumbnail.jpeg>
</file>